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6"/>
  </p:notesMasterIdLst>
  <p:sldIdLst>
    <p:sldId id="426" r:id="rId2"/>
    <p:sldId id="433" r:id="rId3"/>
    <p:sldId id="427" r:id="rId4"/>
    <p:sldId id="473" r:id="rId5"/>
    <p:sldId id="475" r:id="rId6"/>
    <p:sldId id="428" r:id="rId7"/>
    <p:sldId id="476" r:id="rId8"/>
    <p:sldId id="429" r:id="rId9"/>
    <p:sldId id="477" r:id="rId10"/>
    <p:sldId id="480" r:id="rId11"/>
    <p:sldId id="470" r:id="rId12"/>
    <p:sldId id="479" r:id="rId13"/>
    <p:sldId id="471" r:id="rId14"/>
    <p:sldId id="434" r:id="rId15"/>
  </p:sldIdLst>
  <p:sldSz cx="9144000" cy="5715000" type="screen16x10"/>
  <p:notesSz cx="6858000" cy="9144000"/>
  <p:embeddedFontLst>
    <p:embeddedFont>
      <p:font typeface="Orly's Font 2" panose="020B0604020202020204" charset="0"/>
      <p:regular r:id="rId17"/>
    </p:embeddedFont>
    <p:embeddedFont>
      <p:font typeface="Calibri" panose="020F0502020204030204" pitchFamily="3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0" autoAdjust="0"/>
    <p:restoredTop sz="94849" autoAdjust="0"/>
  </p:normalViewPr>
  <p:slideViewPr>
    <p:cSldViewPr>
      <p:cViewPr>
        <p:scale>
          <a:sx n="82" d="100"/>
          <a:sy n="82"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14</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22698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42900" y="685800"/>
            <a:ext cx="8572500" cy="2677656"/>
          </a:xfrm>
        </p:spPr>
        <p:txBody>
          <a:bodyPr wrap="square">
            <a:spAutoFit/>
          </a:bodyPr>
          <a:lstStyle/>
          <a:p>
            <a:pPr marL="0" indent="0" algn="ctr">
              <a:buNone/>
            </a:pPr>
            <a:r>
              <a:rPr lang="en-US" sz="2800" dirty="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3657600"/>
            <a:ext cx="3771900" cy="187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6001"/>
                            </p:stCondLst>
                            <p:childTnLst>
                              <p:par>
                                <p:cTn id="8" presetID="10"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421435" y="2634384"/>
            <a:ext cx="5143500"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Rectangle 20"/>
          <p:cNvSpPr/>
          <p:nvPr/>
        </p:nvSpPr>
        <p:spPr>
          <a:xfrm>
            <a:off x="1065811" y="3044775"/>
            <a:ext cx="6983270"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Text Placeholder 2"/>
          <p:cNvSpPr txBox="1">
            <a:spLocks/>
          </p:cNvSpPr>
          <p:nvPr/>
        </p:nvSpPr>
        <p:spPr bwMode="auto">
          <a:xfrm>
            <a:off x="287922" y="910494"/>
            <a:ext cx="8572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endParaRPr lang="en-US" sz="2800" dirty="0">
              <a:solidFill>
                <a:schemeClr val="accent1"/>
              </a:solidFill>
            </a:endParaRPr>
          </a:p>
        </p:txBody>
      </p:sp>
      <p:sp>
        <p:nvSpPr>
          <p:cNvPr id="8" name="Text Placeholder 3"/>
          <p:cNvSpPr txBox="1">
            <a:spLocks/>
          </p:cNvSpPr>
          <p:nvPr/>
        </p:nvSpPr>
        <p:spPr bwMode="auto">
          <a:xfrm>
            <a:off x="1467100" y="3905974"/>
            <a:ext cx="159513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The girl’s </a:t>
            </a:r>
          </a:p>
          <a:p>
            <a:pPr marL="0" indent="0">
              <a:buFont typeface="Wingdings" pitchFamily="2" charset="2"/>
              <a:buNone/>
            </a:pPr>
            <a:r>
              <a:rPr lang="en-US" dirty="0" smtClean="0">
                <a:solidFill>
                  <a:schemeClr val="accent3"/>
                </a:solidFill>
                <a:latin typeface="Orly's Font 2" pitchFamily="66" charset="0"/>
              </a:rPr>
              <a:t>fabric</a:t>
            </a:r>
            <a:endParaRPr lang="en-US" dirty="0">
              <a:solidFill>
                <a:schemeClr val="accent3"/>
              </a:solidFill>
              <a:latin typeface="Orly's Font 2" pitchFamily="66" charset="0"/>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08565">
            <a:off x="8304623" y="881475"/>
            <a:ext cx="323850" cy="41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08565">
            <a:off x="3732622" y="1762218"/>
            <a:ext cx="323850" cy="41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08565">
            <a:off x="3110640" y="2520648"/>
            <a:ext cx="323850" cy="41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08565">
            <a:off x="8090102" y="3012418"/>
            <a:ext cx="323850" cy="41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Placeholder 2"/>
          <p:cNvSpPr txBox="1">
            <a:spLocks/>
          </p:cNvSpPr>
          <p:nvPr/>
        </p:nvSpPr>
        <p:spPr bwMode="auto">
          <a:xfrm>
            <a:off x="287922" y="1329412"/>
            <a:ext cx="85725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She had one section of fabric that was </a:t>
            </a:r>
            <a:r>
              <a:rPr lang="en-US" sz="2800" u="sng" dirty="0" smtClean="0">
                <a:solidFill>
                  <a:schemeClr val="accent1"/>
                </a:solidFill>
              </a:rPr>
              <a:t>75 centimeters long</a:t>
            </a:r>
            <a:r>
              <a:rPr lang="en-US" sz="2800" dirty="0" smtClean="0">
                <a:solidFill>
                  <a:schemeClr val="accent1"/>
                </a:solidFill>
              </a:rPr>
              <a:t>.  She had another section</a:t>
            </a:r>
            <a:endParaRPr lang="en-US" sz="2800" dirty="0">
              <a:solidFill>
                <a:schemeClr val="accent1"/>
              </a:solidFill>
            </a:endParaRPr>
          </a:p>
        </p:txBody>
      </p:sp>
      <p:sp>
        <p:nvSpPr>
          <p:cNvPr id="19" name="Text Placeholder 2"/>
          <p:cNvSpPr txBox="1">
            <a:spLocks/>
          </p:cNvSpPr>
          <p:nvPr/>
        </p:nvSpPr>
        <p:spPr bwMode="auto">
          <a:xfrm>
            <a:off x="286475" y="2194490"/>
            <a:ext cx="85725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of fabric that was </a:t>
            </a:r>
            <a:r>
              <a:rPr lang="en-US" sz="2800" u="sng" dirty="0" smtClean="0">
                <a:solidFill>
                  <a:schemeClr val="accent1"/>
                </a:solidFill>
              </a:rPr>
              <a:t>12 centimeters shorter than the first</a:t>
            </a:r>
            <a:r>
              <a:rPr lang="en-US" sz="2800" dirty="0" smtClean="0">
                <a:solidFill>
                  <a:schemeClr val="accent1"/>
                </a:solidFill>
              </a:rPr>
              <a:t>.  How long would the fabric</a:t>
            </a:r>
            <a:endParaRPr lang="en-US" sz="2800" dirty="0">
              <a:solidFill>
                <a:schemeClr val="accent1"/>
              </a:solidFill>
            </a:endParaRPr>
          </a:p>
        </p:txBody>
      </p:sp>
      <p:sp>
        <p:nvSpPr>
          <p:cNvPr id="22" name="Cloud Callout 21"/>
          <p:cNvSpPr/>
          <p:nvPr/>
        </p:nvSpPr>
        <p:spPr>
          <a:xfrm>
            <a:off x="3234411" y="3439297"/>
            <a:ext cx="5053064" cy="1864859"/>
          </a:xfrm>
          <a:prstGeom prst="cloudCallout">
            <a:avLst>
              <a:gd name="adj1" fmla="val -54518"/>
              <a:gd name="adj2" fmla="val -43918"/>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23" name="TextBox 22"/>
          <p:cNvSpPr txBox="1"/>
          <p:nvPr/>
        </p:nvSpPr>
        <p:spPr>
          <a:xfrm>
            <a:off x="3829774" y="3862795"/>
            <a:ext cx="4084019" cy="923330"/>
          </a:xfrm>
          <a:prstGeom prst="rect">
            <a:avLst/>
          </a:prstGeom>
          <a:noFill/>
        </p:spPr>
        <p:txBody>
          <a:bodyPr wrap="square" rtlCol="0">
            <a:spAutoFit/>
          </a:bodyPr>
          <a:lstStyle/>
          <a:p>
            <a:pPr algn="ctr"/>
            <a:r>
              <a:rPr lang="en-US" dirty="0">
                <a:solidFill>
                  <a:schemeClr val="accent4">
                    <a:lumMod val="50000"/>
                  </a:schemeClr>
                </a:solidFill>
                <a:latin typeface="Orly's Font 2" pitchFamily="66" charset="0"/>
                <a:ea typeface="Verdana" pitchFamily="34" charset="0"/>
                <a:cs typeface="Verdana" pitchFamily="34" charset="0"/>
              </a:rPr>
              <a:t>Does this sentence give me any information that </a:t>
            </a:r>
            <a:r>
              <a:rPr lang="en-US" dirty="0" smtClean="0">
                <a:solidFill>
                  <a:schemeClr val="accent4">
                    <a:lumMod val="50000"/>
                  </a:schemeClr>
                </a:solidFill>
                <a:latin typeface="Orly's Font 2" pitchFamily="66" charset="0"/>
                <a:ea typeface="Verdana" pitchFamily="34" charset="0"/>
                <a:cs typeface="Verdana" pitchFamily="34" charset="0"/>
              </a:rPr>
              <a:t>I should add to my bar model?</a:t>
            </a:r>
          </a:p>
        </p:txBody>
      </p:sp>
      <p:sp>
        <p:nvSpPr>
          <p:cNvPr id="24" name="Rectangle 23"/>
          <p:cNvSpPr/>
          <p:nvPr/>
        </p:nvSpPr>
        <p:spPr>
          <a:xfrm>
            <a:off x="3219725" y="3836524"/>
            <a:ext cx="1849582"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Text Placeholder 2"/>
          <p:cNvSpPr txBox="1">
            <a:spLocks/>
          </p:cNvSpPr>
          <p:nvPr/>
        </p:nvSpPr>
        <p:spPr bwMode="auto">
          <a:xfrm>
            <a:off x="3575391" y="3962990"/>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75 cm</a:t>
            </a:r>
            <a:endParaRPr lang="en-US" dirty="0">
              <a:solidFill>
                <a:schemeClr val="accent1"/>
              </a:solidFill>
            </a:endParaRPr>
          </a:p>
        </p:txBody>
      </p:sp>
      <p:sp>
        <p:nvSpPr>
          <p:cNvPr id="27" name="Rectangle 26"/>
          <p:cNvSpPr/>
          <p:nvPr/>
        </p:nvSpPr>
        <p:spPr>
          <a:xfrm>
            <a:off x="3219725" y="4727710"/>
            <a:ext cx="1389895"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4" name="Straight Connector 3"/>
          <p:cNvCxnSpPr/>
          <p:nvPr/>
        </p:nvCxnSpPr>
        <p:spPr>
          <a:xfrm>
            <a:off x="3196575" y="3518700"/>
            <a:ext cx="0" cy="20574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 Placeholder 2"/>
          <p:cNvSpPr txBox="1">
            <a:spLocks/>
          </p:cNvSpPr>
          <p:nvPr/>
        </p:nvSpPr>
        <p:spPr bwMode="auto">
          <a:xfrm>
            <a:off x="4554041" y="4718237"/>
            <a:ext cx="6068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12</a:t>
            </a:r>
            <a:endParaRPr lang="en-US" dirty="0">
              <a:solidFill>
                <a:schemeClr val="accent1"/>
              </a:solidFill>
            </a:endParaRPr>
          </a:p>
        </p:txBody>
      </p:sp>
      <p:grpSp>
        <p:nvGrpSpPr>
          <p:cNvPr id="44" name="Group 43"/>
          <p:cNvGrpSpPr/>
          <p:nvPr/>
        </p:nvGrpSpPr>
        <p:grpSpPr>
          <a:xfrm>
            <a:off x="4607231" y="4911636"/>
            <a:ext cx="499110" cy="333399"/>
            <a:chOff x="5143500" y="5048974"/>
            <a:chExt cx="499110" cy="333399"/>
          </a:xfrm>
        </p:grpSpPr>
        <p:cxnSp>
          <p:nvCxnSpPr>
            <p:cNvPr id="30" name="Straight Connector 29"/>
            <p:cNvCxnSpPr/>
            <p:nvPr/>
          </p:nvCxnSpPr>
          <p:spPr>
            <a:xfrm>
              <a:off x="5143500" y="5214838"/>
              <a:ext cx="4828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641187" y="5048974"/>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5148298" y="5062687"/>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5" name="Oval 44"/>
          <p:cNvSpPr/>
          <p:nvPr/>
        </p:nvSpPr>
        <p:spPr>
          <a:xfrm>
            <a:off x="3018661" y="3702450"/>
            <a:ext cx="2251710" cy="84495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6" name="Oval 45"/>
          <p:cNvSpPr/>
          <p:nvPr/>
        </p:nvSpPr>
        <p:spPr>
          <a:xfrm>
            <a:off x="3054551" y="4590985"/>
            <a:ext cx="2251710" cy="84495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7" name="Oval 46"/>
          <p:cNvSpPr/>
          <p:nvPr/>
        </p:nvSpPr>
        <p:spPr>
          <a:xfrm>
            <a:off x="2967008" y="3579704"/>
            <a:ext cx="2375424" cy="199639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8" name="Left Brace 47"/>
          <p:cNvSpPr/>
          <p:nvPr/>
        </p:nvSpPr>
        <p:spPr>
          <a:xfrm rot="10800000">
            <a:off x="5270371" y="3790882"/>
            <a:ext cx="322806" cy="1508327"/>
          </a:xfrm>
          <a:prstGeom prst="leftBrace">
            <a:avLst>
              <a:gd name="adj1" fmla="val 8333"/>
              <a:gd name="adj2" fmla="val 49809"/>
            </a:avLst>
          </a:prstGeom>
          <a:noFill/>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 Placeholder 2"/>
          <p:cNvSpPr txBox="1">
            <a:spLocks/>
          </p:cNvSpPr>
          <p:nvPr/>
        </p:nvSpPr>
        <p:spPr bwMode="auto">
          <a:xfrm>
            <a:off x="5482481" y="4371727"/>
            <a:ext cx="606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t>
            </a:r>
            <a:endParaRPr lang="en-US" dirty="0">
              <a:solidFill>
                <a:schemeClr val="accent1"/>
              </a:solidFill>
            </a:endParaRPr>
          </a:p>
        </p:txBody>
      </p:sp>
    </p:spTree>
    <p:extLst>
      <p:ext uri="{BB962C8B-B14F-4D97-AF65-F5344CB8AC3E}">
        <p14:creationId xmlns:p14="http://schemas.microsoft.com/office/powerpoint/2010/main" val="230790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 presetClass="entr" presetSubtype="0" fill="hold" grpId="0" nodeType="withEffect">
                                  <p:stCondLst>
                                    <p:cond delay="0"/>
                                  </p:stCondLst>
                                  <p:iterate type="lt">
                                    <p:tmAbs val="80"/>
                                  </p:iterate>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par>
                                <p:cTn id="20" presetID="10" presetClass="exit" presetSubtype="0" fill="hold" grpId="1" nodeType="withEffect">
                                  <p:stCondLst>
                                    <p:cond delay="0"/>
                                  </p:stCondLst>
                                  <p:iterate type="lt">
                                    <p:tmPct val="0"/>
                                  </p:iterate>
                                  <p:childTnLst>
                                    <p:animEffect transition="out" filter="fade">
                                      <p:cBhvr>
                                        <p:cTn id="21" dur="500"/>
                                        <p:tgtEl>
                                          <p:spTgt spid="23"/>
                                        </p:tgtEl>
                                      </p:cBhvr>
                                    </p:animEffect>
                                    <p:set>
                                      <p:cBhvr>
                                        <p:cTn id="22" dur="1" fill="hold">
                                          <p:stCondLst>
                                            <p:cond delay="499"/>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 presetClass="entr" presetSubtype="0" fill="hold" grpId="0" nodeType="withEffect">
                                  <p:stCondLst>
                                    <p:cond delay="0"/>
                                  </p:stCondLst>
                                  <p:iterate type="lt">
                                    <p:tmAbs val="80"/>
                                  </p:iterate>
                                  <p:childTnLst>
                                    <p:set>
                                      <p:cBhvr>
                                        <p:cTn id="39" dur="1" fill="hold">
                                          <p:stCondLst>
                                            <p:cond delay="0"/>
                                          </p:stCondLst>
                                        </p:cTn>
                                        <p:tgtEl>
                                          <p:spTgt spid="2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9">
                                            <p:txEl>
                                              <p:pRg st="0" end="0"/>
                                            </p:txEl>
                                          </p:spTgt>
                                        </p:tgtEl>
                                        <p:attrNameLst>
                                          <p:attrName>style.visibility</p:attrName>
                                        </p:attrNameLst>
                                      </p:cBhvr>
                                      <p:to>
                                        <p:strVal val="visible"/>
                                      </p:to>
                                    </p:set>
                                    <p:animEffect transition="in" filter="fade">
                                      <p:cBhvr>
                                        <p:cTn id="49" dur="500"/>
                                        <p:tgtEl>
                                          <p:spTgt spid="19">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iterate type="lt">
                                    <p:tmAbs val="80"/>
                                  </p:iterate>
                                  <p:childTnLst>
                                    <p:set>
                                      <p:cBhvr>
                                        <p:cTn id="68" dur="1" fill="hold">
                                          <p:stCondLst>
                                            <p:cond delay="0"/>
                                          </p:stCondLst>
                                        </p:cTn>
                                        <p:tgtEl>
                                          <p:spTgt spid="2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down)">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500"/>
                                        <p:tgtEl>
                                          <p:spTgt spid="45"/>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45"/>
                                        </p:tgtEl>
                                      </p:cBhvr>
                                    </p:animEffect>
                                    <p:set>
                                      <p:cBhvr>
                                        <p:cTn id="96" dur="1" fill="hold">
                                          <p:stCondLst>
                                            <p:cond delay="499"/>
                                          </p:stCondLst>
                                        </p:cTn>
                                        <p:tgtEl>
                                          <p:spTgt spid="45"/>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46"/>
                                        </p:tgtEl>
                                      </p:cBhvr>
                                    </p:animEffect>
                                    <p:set>
                                      <p:cBhvr>
                                        <p:cTn id="99" dur="1" fill="hold">
                                          <p:stCondLst>
                                            <p:cond delay="499"/>
                                          </p:stCondLst>
                                        </p:cTn>
                                        <p:tgtEl>
                                          <p:spTgt spid="46"/>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1" nodeType="clickEffect">
                                  <p:stCondLst>
                                    <p:cond delay="0"/>
                                  </p:stCondLst>
                                  <p:childTnLst>
                                    <p:animEffect transition="out" filter="fade">
                                      <p:cBhvr>
                                        <p:cTn id="106" dur="500"/>
                                        <p:tgtEl>
                                          <p:spTgt spid="47"/>
                                        </p:tgtEl>
                                      </p:cBhvr>
                                    </p:animEffect>
                                    <p:set>
                                      <p:cBhvr>
                                        <p:cTn id="107" dur="1" fill="hold">
                                          <p:stCondLst>
                                            <p:cond delay="499"/>
                                          </p:stCondLst>
                                        </p:cTn>
                                        <p:tgtEl>
                                          <p:spTgt spid="47"/>
                                        </p:tgtEl>
                                        <p:attrNameLst>
                                          <p:attrName>style.visibility</p:attrName>
                                        </p:attrNameLst>
                                      </p:cBhvr>
                                      <p:to>
                                        <p:strVal val="hidden"/>
                                      </p:to>
                                    </p:set>
                                  </p:childTnLst>
                                </p:cTn>
                              </p:par>
                              <p:par>
                                <p:cTn id="108" presetID="10" presetClass="entr" presetSubtype="0"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fade">
                                      <p:cBhvr>
                                        <p:cTn id="110" dur="500"/>
                                        <p:tgtEl>
                                          <p:spTgt spid="48"/>
                                        </p:tgtEl>
                                      </p:cBhvr>
                                    </p:animEffect>
                                  </p:childTnLst>
                                </p:cTn>
                              </p:par>
                            </p:childTnLst>
                          </p:cTn>
                        </p:par>
                        <p:par>
                          <p:cTn id="111" fill="hold">
                            <p:stCondLst>
                              <p:cond delay="500"/>
                            </p:stCondLst>
                            <p:childTnLst>
                              <p:par>
                                <p:cTn id="112" presetID="10" presetClass="entr" presetSubtype="0" fill="hold" grpId="0" nodeType="afterEffect">
                                  <p:stCondLst>
                                    <p:cond delay="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18" grpId="0"/>
      <p:bldP spid="22" grpId="0" animBg="1"/>
      <p:bldP spid="22" grpId="1" animBg="1"/>
      <p:bldP spid="23" grpId="0"/>
      <p:bldP spid="23" grpId="1"/>
      <p:bldP spid="24" grpId="0" animBg="1"/>
      <p:bldP spid="26" grpId="0"/>
      <p:bldP spid="27" grpId="0" animBg="1"/>
      <p:bldP spid="28" grpId="0"/>
      <p:bldP spid="45" grpId="0" animBg="1"/>
      <p:bldP spid="45" grpId="1" animBg="1"/>
      <p:bldP spid="46" grpId="0" animBg="1"/>
      <p:bldP spid="46" grpId="1" animBg="1"/>
      <p:bldP spid="47" grpId="0" animBg="1"/>
      <p:bldP spid="47" grpId="1" animBg="1"/>
      <p:bldP spid="48" grpId="0" animBg="1"/>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824" y="3257451"/>
            <a:ext cx="2450432"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383991"/>
            <a:ext cx="2057400" cy="4668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 y="3429000"/>
            <a:ext cx="3638115" cy="214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9533" y="3900012"/>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815" y="4234772"/>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485" y="4538503"/>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747" y="4834176"/>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 Placeholder 3"/>
          <p:cNvSpPr txBox="1">
            <a:spLocks/>
          </p:cNvSpPr>
          <p:nvPr/>
        </p:nvSpPr>
        <p:spPr bwMode="auto">
          <a:xfrm>
            <a:off x="2022415" y="1690447"/>
            <a:ext cx="159513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The girl’s </a:t>
            </a:r>
          </a:p>
          <a:p>
            <a:pPr marL="0" indent="0">
              <a:buFont typeface="Wingdings" pitchFamily="2" charset="2"/>
              <a:buNone/>
            </a:pPr>
            <a:r>
              <a:rPr lang="en-US" dirty="0" smtClean="0">
                <a:solidFill>
                  <a:schemeClr val="accent3"/>
                </a:solidFill>
                <a:latin typeface="Orly's Font 2" pitchFamily="66" charset="0"/>
              </a:rPr>
              <a:t>fabric</a:t>
            </a:r>
            <a:endParaRPr lang="en-US" dirty="0">
              <a:solidFill>
                <a:schemeClr val="accent3"/>
              </a:solidFill>
              <a:latin typeface="Orly's Font 2" pitchFamily="66" charset="0"/>
            </a:endParaRPr>
          </a:p>
        </p:txBody>
      </p:sp>
      <p:sp>
        <p:nvSpPr>
          <p:cNvPr id="41" name="Rectangle 40"/>
          <p:cNvSpPr/>
          <p:nvPr/>
        </p:nvSpPr>
        <p:spPr>
          <a:xfrm>
            <a:off x="3717165" y="1418374"/>
            <a:ext cx="1849582"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2" name="Text Placeholder 2"/>
          <p:cNvSpPr txBox="1">
            <a:spLocks/>
          </p:cNvSpPr>
          <p:nvPr/>
        </p:nvSpPr>
        <p:spPr bwMode="auto">
          <a:xfrm>
            <a:off x="4009441" y="1544840"/>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75 cm</a:t>
            </a:r>
            <a:endParaRPr lang="en-US" dirty="0">
              <a:solidFill>
                <a:schemeClr val="accent1"/>
              </a:solidFill>
            </a:endParaRPr>
          </a:p>
        </p:txBody>
      </p:sp>
      <p:sp>
        <p:nvSpPr>
          <p:cNvPr id="43" name="Rectangle 42"/>
          <p:cNvSpPr/>
          <p:nvPr/>
        </p:nvSpPr>
        <p:spPr>
          <a:xfrm>
            <a:off x="3717165" y="2309560"/>
            <a:ext cx="1389895"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4" name="Text Placeholder 2"/>
          <p:cNvSpPr txBox="1">
            <a:spLocks/>
          </p:cNvSpPr>
          <p:nvPr/>
        </p:nvSpPr>
        <p:spPr bwMode="auto">
          <a:xfrm>
            <a:off x="5051481" y="2300087"/>
            <a:ext cx="6068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12</a:t>
            </a:r>
            <a:endParaRPr lang="en-US" dirty="0">
              <a:solidFill>
                <a:schemeClr val="accent1"/>
              </a:solidFill>
            </a:endParaRPr>
          </a:p>
        </p:txBody>
      </p:sp>
      <p:grpSp>
        <p:nvGrpSpPr>
          <p:cNvPr id="45" name="Group 44"/>
          <p:cNvGrpSpPr/>
          <p:nvPr/>
        </p:nvGrpSpPr>
        <p:grpSpPr>
          <a:xfrm>
            <a:off x="5127358" y="2493486"/>
            <a:ext cx="453736" cy="333399"/>
            <a:chOff x="5143500" y="5048974"/>
            <a:chExt cx="499110" cy="333399"/>
          </a:xfrm>
        </p:grpSpPr>
        <p:cxnSp>
          <p:nvCxnSpPr>
            <p:cNvPr id="46" name="Straight Connector 45"/>
            <p:cNvCxnSpPr/>
            <p:nvPr/>
          </p:nvCxnSpPr>
          <p:spPr>
            <a:xfrm>
              <a:off x="5143500" y="5214838"/>
              <a:ext cx="4828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5641187" y="5048974"/>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5148298" y="5062687"/>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9" name="Left Brace 48"/>
          <p:cNvSpPr/>
          <p:nvPr/>
        </p:nvSpPr>
        <p:spPr>
          <a:xfrm rot="10800000">
            <a:off x="5767811" y="1372732"/>
            <a:ext cx="322806" cy="1508327"/>
          </a:xfrm>
          <a:prstGeom prst="leftBrace">
            <a:avLst>
              <a:gd name="adj1" fmla="val 8333"/>
              <a:gd name="adj2" fmla="val 49809"/>
            </a:avLst>
          </a:prstGeom>
          <a:noFill/>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Text Placeholder 2"/>
          <p:cNvSpPr txBox="1">
            <a:spLocks/>
          </p:cNvSpPr>
          <p:nvPr/>
        </p:nvSpPr>
        <p:spPr bwMode="auto">
          <a:xfrm>
            <a:off x="5979921" y="1953577"/>
            <a:ext cx="606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t>
            </a:r>
            <a:endParaRPr lang="en-US" dirty="0">
              <a:solidFill>
                <a:schemeClr val="accent1"/>
              </a:solidFill>
            </a:endParaRPr>
          </a:p>
        </p:txBody>
      </p:sp>
      <p:cxnSp>
        <p:nvCxnSpPr>
          <p:cNvPr id="55" name="Straight Connector 54"/>
          <p:cNvCxnSpPr/>
          <p:nvPr/>
        </p:nvCxnSpPr>
        <p:spPr>
          <a:xfrm>
            <a:off x="3695976" y="1138740"/>
            <a:ext cx="0" cy="20574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21"/>
                                        </p:tgtEl>
                                      </p:cBhvr>
                                    </p:animEffect>
                                    <p:set>
                                      <p:cBhvr>
                                        <p:cTn id="68" dur="1" fill="hold">
                                          <p:stCondLst>
                                            <p:cond delay="499"/>
                                          </p:stCondLst>
                                        </p:cTn>
                                        <p:tgtEl>
                                          <p:spTgt spid="21"/>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2"/>
                                        </p:tgtEl>
                                      </p:cBhvr>
                                    </p:animEffect>
                                    <p:set>
                                      <p:cBhvr>
                                        <p:cTn id="71" dur="1" fill="hold">
                                          <p:stCondLst>
                                            <p:cond delay="499"/>
                                          </p:stCondLst>
                                        </p:cTn>
                                        <p:tgtEl>
                                          <p:spTgt spid="22"/>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3"/>
                                        </p:tgtEl>
                                      </p:cBhvr>
                                    </p:animEffect>
                                    <p:set>
                                      <p:cBhvr>
                                        <p:cTn id="74" dur="1" fill="hold">
                                          <p:stCondLst>
                                            <p:cond delay="499"/>
                                          </p:stCondLst>
                                        </p:cTn>
                                        <p:tgtEl>
                                          <p:spTgt spid="23"/>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4"/>
                                        </p:tgtEl>
                                      </p:cBhvr>
                                    </p:animEffect>
                                    <p:set>
                                      <p:cBhvr>
                                        <p:cTn id="77" dur="1" fill="hold">
                                          <p:stCondLst>
                                            <p:cond delay="499"/>
                                          </p:stCondLst>
                                        </p:cTn>
                                        <p:tgtEl>
                                          <p:spTgt spid="24"/>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5"/>
                                        </p:tgtEl>
                                      </p:cBhvr>
                                    </p:animEffect>
                                    <p:set>
                                      <p:cBhvr>
                                        <p:cTn id="80" dur="1" fill="hold">
                                          <p:stCondLst>
                                            <p:cond delay="499"/>
                                          </p:stCondLst>
                                        </p:cTn>
                                        <p:tgtEl>
                                          <p:spTgt spid="25"/>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p:bldP spid="43" grpId="0" animBg="1"/>
      <p:bldP spid="44" grpId="0"/>
      <p:bldP spid="49" grpId="0" animBg="1"/>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a:spLocks/>
          </p:cNvSpPr>
          <p:nvPr/>
        </p:nvSpPr>
        <p:spPr bwMode="auto">
          <a:xfrm>
            <a:off x="2022415" y="1690447"/>
            <a:ext cx="159513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The girl’s </a:t>
            </a:r>
          </a:p>
          <a:p>
            <a:pPr marL="0" indent="0">
              <a:buFont typeface="Wingdings" pitchFamily="2" charset="2"/>
              <a:buNone/>
            </a:pPr>
            <a:r>
              <a:rPr lang="en-US" dirty="0" smtClean="0">
                <a:solidFill>
                  <a:schemeClr val="accent3"/>
                </a:solidFill>
                <a:latin typeface="Orly's Font 2" pitchFamily="66" charset="0"/>
              </a:rPr>
              <a:t>fabric</a:t>
            </a:r>
            <a:endParaRPr lang="en-US" dirty="0">
              <a:solidFill>
                <a:schemeClr val="accent3"/>
              </a:solidFill>
              <a:latin typeface="Orly's Font 2" pitchFamily="66" charset="0"/>
            </a:endParaRPr>
          </a:p>
        </p:txBody>
      </p:sp>
      <p:sp>
        <p:nvSpPr>
          <p:cNvPr id="6" name="Rectangle 5"/>
          <p:cNvSpPr/>
          <p:nvPr/>
        </p:nvSpPr>
        <p:spPr>
          <a:xfrm>
            <a:off x="3717165" y="1418374"/>
            <a:ext cx="1849582"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Text Placeholder 2"/>
          <p:cNvSpPr txBox="1">
            <a:spLocks/>
          </p:cNvSpPr>
          <p:nvPr/>
        </p:nvSpPr>
        <p:spPr bwMode="auto">
          <a:xfrm>
            <a:off x="4009441" y="1544840"/>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75 cm</a:t>
            </a:r>
            <a:endParaRPr lang="en-US" dirty="0">
              <a:solidFill>
                <a:schemeClr val="accent1"/>
              </a:solidFill>
            </a:endParaRPr>
          </a:p>
        </p:txBody>
      </p:sp>
      <p:sp>
        <p:nvSpPr>
          <p:cNvPr id="8" name="Rectangle 7"/>
          <p:cNvSpPr/>
          <p:nvPr/>
        </p:nvSpPr>
        <p:spPr>
          <a:xfrm>
            <a:off x="3717165" y="2309560"/>
            <a:ext cx="1389895"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9" name="Text Placeholder 2"/>
          <p:cNvSpPr txBox="1">
            <a:spLocks/>
          </p:cNvSpPr>
          <p:nvPr/>
        </p:nvSpPr>
        <p:spPr bwMode="auto">
          <a:xfrm>
            <a:off x="5051481" y="2300087"/>
            <a:ext cx="6068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12</a:t>
            </a:r>
            <a:endParaRPr lang="en-US" dirty="0">
              <a:solidFill>
                <a:schemeClr val="accent1"/>
              </a:solidFill>
            </a:endParaRPr>
          </a:p>
        </p:txBody>
      </p:sp>
      <p:grpSp>
        <p:nvGrpSpPr>
          <p:cNvPr id="10" name="Group 9"/>
          <p:cNvGrpSpPr/>
          <p:nvPr/>
        </p:nvGrpSpPr>
        <p:grpSpPr>
          <a:xfrm>
            <a:off x="5127358" y="2493486"/>
            <a:ext cx="453736" cy="333399"/>
            <a:chOff x="5143500" y="5048974"/>
            <a:chExt cx="499110" cy="333399"/>
          </a:xfrm>
        </p:grpSpPr>
        <p:cxnSp>
          <p:nvCxnSpPr>
            <p:cNvPr id="11" name="Straight Connector 10"/>
            <p:cNvCxnSpPr/>
            <p:nvPr/>
          </p:nvCxnSpPr>
          <p:spPr>
            <a:xfrm>
              <a:off x="5143500" y="5214838"/>
              <a:ext cx="4828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641187" y="5048974"/>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148298" y="5062687"/>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6" name="Left Brace 15"/>
          <p:cNvSpPr/>
          <p:nvPr/>
        </p:nvSpPr>
        <p:spPr>
          <a:xfrm rot="10800000">
            <a:off x="5767811" y="1372732"/>
            <a:ext cx="322806" cy="1508327"/>
          </a:xfrm>
          <a:prstGeom prst="leftBrace">
            <a:avLst>
              <a:gd name="adj1" fmla="val 8333"/>
              <a:gd name="adj2" fmla="val 49809"/>
            </a:avLst>
          </a:prstGeom>
          <a:noFill/>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 Placeholder 2"/>
          <p:cNvSpPr txBox="1">
            <a:spLocks/>
          </p:cNvSpPr>
          <p:nvPr/>
        </p:nvSpPr>
        <p:spPr bwMode="auto">
          <a:xfrm>
            <a:off x="5979921" y="1953577"/>
            <a:ext cx="606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t>
            </a:r>
            <a:endParaRPr lang="en-US" dirty="0">
              <a:solidFill>
                <a:schemeClr val="accent1"/>
              </a:solidFill>
            </a:endParaRPr>
          </a:p>
        </p:txBody>
      </p:sp>
      <p:cxnSp>
        <p:nvCxnSpPr>
          <p:cNvPr id="18" name="Straight Connector 17"/>
          <p:cNvCxnSpPr/>
          <p:nvPr/>
        </p:nvCxnSpPr>
        <p:spPr>
          <a:xfrm>
            <a:off x="3695976" y="1138740"/>
            <a:ext cx="0" cy="205740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Cloud Callout 25"/>
          <p:cNvSpPr/>
          <p:nvPr/>
        </p:nvSpPr>
        <p:spPr>
          <a:xfrm>
            <a:off x="734223" y="1028700"/>
            <a:ext cx="2731903" cy="1922348"/>
          </a:xfrm>
          <a:prstGeom prst="cloudCallout">
            <a:avLst>
              <a:gd name="adj1" fmla="val 71172"/>
              <a:gd name="adj2" fmla="val 2908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27" name="TextBox 26"/>
          <p:cNvSpPr txBox="1"/>
          <p:nvPr/>
        </p:nvSpPr>
        <p:spPr>
          <a:xfrm>
            <a:off x="1105551" y="1362728"/>
            <a:ext cx="2120400" cy="1200329"/>
          </a:xfrm>
          <a:prstGeom prst="rect">
            <a:avLst/>
          </a:prstGeom>
          <a:noFill/>
        </p:spPr>
        <p:txBody>
          <a:bodyPr wrap="square" rtlCol="0">
            <a:spAutoFit/>
          </a:bodyPr>
          <a:lstStyle/>
          <a:p>
            <a:pPr algn="ctr"/>
            <a:r>
              <a:rPr lang="en-US" dirty="0">
                <a:solidFill>
                  <a:schemeClr val="accent4">
                    <a:lumMod val="50000"/>
                  </a:schemeClr>
                </a:solidFill>
                <a:latin typeface="Orly's Font 2" pitchFamily="66" charset="0"/>
                <a:ea typeface="Verdana" pitchFamily="34" charset="0"/>
                <a:cs typeface="Verdana" pitchFamily="34" charset="0"/>
              </a:rPr>
              <a:t>How can I find out how long the </a:t>
            </a:r>
            <a:r>
              <a:rPr lang="en-US" dirty="0" smtClean="0">
                <a:solidFill>
                  <a:schemeClr val="accent4">
                    <a:lumMod val="50000"/>
                  </a:schemeClr>
                </a:solidFill>
                <a:latin typeface="Orly's Font 2" pitchFamily="66" charset="0"/>
                <a:ea typeface="Verdana" pitchFamily="34" charset="0"/>
                <a:cs typeface="Verdana" pitchFamily="34" charset="0"/>
              </a:rPr>
              <a:t>second </a:t>
            </a:r>
            <a:r>
              <a:rPr lang="en-US" dirty="0">
                <a:solidFill>
                  <a:schemeClr val="accent4">
                    <a:lumMod val="50000"/>
                  </a:schemeClr>
                </a:solidFill>
                <a:latin typeface="Orly's Font 2" pitchFamily="66" charset="0"/>
                <a:ea typeface="Verdana" pitchFamily="34" charset="0"/>
                <a:cs typeface="Verdana" pitchFamily="34" charset="0"/>
              </a:rPr>
              <a:t>fabric is?</a:t>
            </a:r>
            <a:endParaRPr lang="en-US" dirty="0" smtClean="0">
              <a:solidFill>
                <a:schemeClr val="accent4">
                  <a:lumMod val="50000"/>
                </a:schemeClr>
              </a:solidFill>
              <a:latin typeface="Orly's Font 2" pitchFamily="66" charset="0"/>
              <a:ea typeface="Verdana" pitchFamily="34" charset="0"/>
              <a:cs typeface="Verdana" pitchFamily="34" charset="0"/>
            </a:endParaRPr>
          </a:p>
        </p:txBody>
      </p:sp>
      <p:sp>
        <p:nvSpPr>
          <p:cNvPr id="28" name="Text Placeholder 2"/>
          <p:cNvSpPr txBox="1">
            <a:spLocks/>
          </p:cNvSpPr>
          <p:nvPr/>
        </p:nvSpPr>
        <p:spPr bwMode="auto">
          <a:xfrm>
            <a:off x="3504385" y="3396199"/>
            <a:ext cx="226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rPr>
              <a:t>75 - 12 = 63</a:t>
            </a:r>
            <a:endParaRPr lang="en-US" dirty="0">
              <a:solidFill>
                <a:schemeClr val="accent5"/>
              </a:solidFill>
            </a:endParaRPr>
          </a:p>
        </p:txBody>
      </p:sp>
      <p:sp>
        <p:nvSpPr>
          <p:cNvPr id="29" name="Text Placeholder 2"/>
          <p:cNvSpPr txBox="1">
            <a:spLocks/>
          </p:cNvSpPr>
          <p:nvPr/>
        </p:nvSpPr>
        <p:spPr bwMode="auto">
          <a:xfrm>
            <a:off x="3805295" y="2422359"/>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63 cm</a:t>
            </a:r>
            <a:endParaRPr lang="en-US" dirty="0">
              <a:solidFill>
                <a:schemeClr val="accent1"/>
              </a:solidFill>
            </a:endParaRPr>
          </a:p>
        </p:txBody>
      </p:sp>
      <p:sp>
        <p:nvSpPr>
          <p:cNvPr id="30" name="Text Placeholder 2"/>
          <p:cNvSpPr txBox="1">
            <a:spLocks/>
          </p:cNvSpPr>
          <p:nvPr/>
        </p:nvSpPr>
        <p:spPr bwMode="auto">
          <a:xfrm>
            <a:off x="3652843" y="3976514"/>
            <a:ext cx="226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rPr>
              <a:t>? = 75 + 63</a:t>
            </a:r>
            <a:endParaRPr lang="en-US" dirty="0">
              <a:solidFill>
                <a:schemeClr val="accent5"/>
              </a:solidFill>
            </a:endParaRPr>
          </a:p>
        </p:txBody>
      </p:sp>
      <p:sp>
        <p:nvSpPr>
          <p:cNvPr id="31" name="Text Placeholder 2"/>
          <p:cNvSpPr txBox="1">
            <a:spLocks/>
          </p:cNvSpPr>
          <p:nvPr/>
        </p:nvSpPr>
        <p:spPr bwMode="auto">
          <a:xfrm>
            <a:off x="3466126" y="4539199"/>
            <a:ext cx="226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rPr>
              <a:t>138 = 75 + 63</a:t>
            </a:r>
            <a:endParaRPr lang="en-US" dirty="0">
              <a:solidFill>
                <a:schemeClr val="accent5"/>
              </a:solidFill>
            </a:endParaRPr>
          </a:p>
        </p:txBody>
      </p:sp>
      <p:sp>
        <p:nvSpPr>
          <p:cNvPr id="32" name="Text Placeholder 2"/>
          <p:cNvSpPr txBox="1">
            <a:spLocks/>
          </p:cNvSpPr>
          <p:nvPr/>
        </p:nvSpPr>
        <p:spPr bwMode="auto">
          <a:xfrm>
            <a:off x="5825686" y="1953577"/>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138</a:t>
            </a:r>
            <a:endParaRPr lang="en-US" dirty="0">
              <a:solidFill>
                <a:schemeClr val="accent1"/>
              </a:solidFill>
            </a:endParaRPr>
          </a:p>
        </p:txBody>
      </p:sp>
      <p:sp>
        <p:nvSpPr>
          <p:cNvPr id="33" name="Rectangle 32"/>
          <p:cNvSpPr/>
          <p:nvPr/>
        </p:nvSpPr>
        <p:spPr>
          <a:xfrm>
            <a:off x="3732952" y="1418374"/>
            <a:ext cx="1848142" cy="57150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3712027" y="2300087"/>
            <a:ext cx="1395033" cy="571500"/>
          </a:xfrm>
          <a:prstGeom prst="rect">
            <a:avLst/>
          </a:prstGeom>
          <a:solidFill>
            <a:srgbClr val="FF0000">
              <a:alpha val="22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61587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6"/>
                                        </p:tgtEl>
                                      </p:cBhvr>
                                    </p:animEffect>
                                    <p:set>
                                      <p:cBhvr>
                                        <p:cTn id="16" dur="1" fill="hold">
                                          <p:stCondLst>
                                            <p:cond delay="499"/>
                                          </p:stCondLst>
                                        </p:cTn>
                                        <p:tgtEl>
                                          <p:spTgt spid="26"/>
                                        </p:tgtEl>
                                        <p:attrNameLst>
                                          <p:attrName>style.visibility</p:attrName>
                                        </p:attrNameLst>
                                      </p:cBhvr>
                                      <p:to>
                                        <p:strVal val="hidden"/>
                                      </p:to>
                                    </p:set>
                                  </p:childTnLst>
                                </p:cTn>
                              </p:par>
                              <p:par>
                                <p:cTn id="17" presetID="10" presetClass="exit" presetSubtype="0" fill="hold" grpId="1" nodeType="withEffect">
                                  <p:stCondLst>
                                    <p:cond delay="0"/>
                                  </p:stCondLst>
                                  <p:iterate type="lt">
                                    <p:tmPct val="0"/>
                                  </p:iterate>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64" presetClass="path" presetSubtype="0" accel="50000" decel="50000" fill="hold" nodeType="clickEffect">
                                  <p:stCondLst>
                                    <p:cond delay="0"/>
                                  </p:stCondLst>
                                  <p:childTnLst>
                                    <p:animMotion origin="layout" path="M -2.77778E-7 4.6141E-6 L -2.77778E-7 -0.15048 " pathEditMode="relative" rAng="0" ptsTypes="AA">
                                      <p:cBhvr>
                                        <p:cTn id="23" dur="2000" fill="hold"/>
                                        <p:tgtEl>
                                          <p:spTgt spid="10"/>
                                        </p:tgtEl>
                                        <p:attrNameLst>
                                          <p:attrName>ppt_x</p:attrName>
                                          <p:attrName>ppt_y</p:attrName>
                                        </p:attrNameLst>
                                      </p:cBhvr>
                                      <p:rCtr x="0" y="-7524"/>
                                    </p:animMotion>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2.77778E-7 -0.15048 L -2.77778E-7 0.00943 " pathEditMode="relative" rAng="0" ptsTypes="AA">
                                      <p:cBhvr>
                                        <p:cTn id="27" dur="2000" fill="hold"/>
                                        <p:tgtEl>
                                          <p:spTgt spid="10"/>
                                        </p:tgtEl>
                                        <p:attrNameLst>
                                          <p:attrName>ppt_x</p:attrName>
                                          <p:attrName>ppt_y</p:attrName>
                                        </p:attrNameLst>
                                      </p:cBhvr>
                                      <p:rCtr x="0" y="7996"/>
                                    </p:animMotion>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80"/>
                                  </p:iterate>
                                  <p:childTnLst>
                                    <p:set>
                                      <p:cBhvr>
                                        <p:cTn id="31" dur="1" fill="hold">
                                          <p:stCondLst>
                                            <p:cond delay="0"/>
                                          </p:stCondLst>
                                        </p:cTn>
                                        <p:tgtEl>
                                          <p:spTgt spid="2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80"/>
                                  </p:iterate>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type="lt">
                                    <p:tmAbs val="80"/>
                                  </p:iterate>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33"/>
                                        </p:tgtEl>
                                      </p:cBhvr>
                                    </p:animEffect>
                                    <p:set>
                                      <p:cBhvr>
                                        <p:cTn id="53" dur="1" fill="hold">
                                          <p:stCondLst>
                                            <p:cond delay="499"/>
                                          </p:stCondLst>
                                        </p:cTn>
                                        <p:tgtEl>
                                          <p:spTgt spid="3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4"/>
                                        </p:tgtEl>
                                      </p:cBhvr>
                                    </p:animEffect>
                                    <p:set>
                                      <p:cBhvr>
                                        <p:cTn id="56" dur="1" fill="hold">
                                          <p:stCondLst>
                                            <p:cond delay="499"/>
                                          </p:stCondLst>
                                        </p:cTn>
                                        <p:tgtEl>
                                          <p:spTgt spid="3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iterate type="lt">
                                    <p:tmAbs val="80"/>
                                  </p:iterate>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0" nodeType="click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iterate type="lt">
                                    <p:tmAbs val="80"/>
                                  </p:iterate>
                                  <p:childTnLst>
                                    <p:set>
                                      <p:cBhvr>
                                        <p:cTn id="69"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animBg="1"/>
      <p:bldP spid="26" grpId="1" animBg="1"/>
      <p:bldP spid="27" grpId="0"/>
      <p:bldP spid="27" grpId="1"/>
      <p:bldP spid="28" grpId="0"/>
      <p:bldP spid="29" grpId="0"/>
      <p:bldP spid="30" grpId="0"/>
      <p:bldP spid="31" grpId="0"/>
      <p:bldP spid="32" grpId="0"/>
      <p:bldP spid="33" grpId="0" animBg="1"/>
      <p:bldP spid="33" grpId="1" animBg="1"/>
      <p:bldP spid="34" grpId="0" animBg="1"/>
      <p:bldP spid="3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337321" y="700230"/>
            <a:ext cx="1178209" cy="663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Placeholder 3"/>
          <p:cNvSpPr txBox="1">
            <a:spLocks/>
          </p:cNvSpPr>
          <p:nvPr/>
        </p:nvSpPr>
        <p:spPr bwMode="auto">
          <a:xfrm>
            <a:off x="477457" y="377190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The fabric would be </a:t>
            </a:r>
            <a:r>
              <a:rPr lang="en-US" sz="2800" u="sng" dirty="0" smtClean="0">
                <a:solidFill>
                  <a:schemeClr val="accent5"/>
                </a:solidFill>
                <a:latin typeface="Orly's Font 2" pitchFamily="66" charset="0"/>
              </a:rPr>
              <a:t>138</a:t>
            </a:r>
            <a:r>
              <a:rPr lang="en-US" sz="2800" dirty="0" smtClean="0">
                <a:solidFill>
                  <a:schemeClr val="accent5"/>
                </a:solidFill>
                <a:latin typeface="Orly's Font 2" pitchFamily="66" charset="0"/>
              </a:rPr>
              <a:t> centimeters long if she combined the two sections.</a:t>
            </a:r>
            <a:endParaRPr lang="en-US" sz="2800" dirty="0">
              <a:solidFill>
                <a:schemeClr val="accent5"/>
              </a:solidFill>
              <a:latin typeface="Orly's Font 2" pitchFamily="66" charset="0"/>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5976" y="712211"/>
            <a:ext cx="1870304" cy="68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 Placeholder 3"/>
          <p:cNvSpPr txBox="1">
            <a:spLocks/>
          </p:cNvSpPr>
          <p:nvPr/>
        </p:nvSpPr>
        <p:spPr bwMode="auto">
          <a:xfrm>
            <a:off x="2022415" y="1690447"/>
            <a:ext cx="159513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The girl’s </a:t>
            </a:r>
          </a:p>
          <a:p>
            <a:pPr marL="0" indent="0">
              <a:buFont typeface="Wingdings" pitchFamily="2" charset="2"/>
              <a:buNone/>
            </a:pPr>
            <a:r>
              <a:rPr lang="en-US" dirty="0" smtClean="0">
                <a:solidFill>
                  <a:schemeClr val="accent3"/>
                </a:solidFill>
                <a:latin typeface="Orly's Font 2" pitchFamily="66" charset="0"/>
              </a:rPr>
              <a:t>fabric</a:t>
            </a:r>
            <a:endParaRPr lang="en-US" dirty="0">
              <a:solidFill>
                <a:schemeClr val="accent3"/>
              </a:solidFill>
              <a:latin typeface="Orly's Font 2" pitchFamily="66" charset="0"/>
            </a:endParaRPr>
          </a:p>
        </p:txBody>
      </p:sp>
      <p:sp>
        <p:nvSpPr>
          <p:cNvPr id="32" name="Rectangle 31"/>
          <p:cNvSpPr/>
          <p:nvPr/>
        </p:nvSpPr>
        <p:spPr>
          <a:xfrm>
            <a:off x="3717165" y="1418374"/>
            <a:ext cx="1849582"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Text Placeholder 2"/>
          <p:cNvSpPr txBox="1">
            <a:spLocks/>
          </p:cNvSpPr>
          <p:nvPr/>
        </p:nvSpPr>
        <p:spPr bwMode="auto">
          <a:xfrm>
            <a:off x="4009441" y="1544840"/>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75 cm</a:t>
            </a:r>
            <a:endParaRPr lang="en-US" dirty="0">
              <a:solidFill>
                <a:schemeClr val="accent1"/>
              </a:solidFill>
            </a:endParaRPr>
          </a:p>
        </p:txBody>
      </p:sp>
      <p:sp>
        <p:nvSpPr>
          <p:cNvPr id="34" name="Rectangle 33"/>
          <p:cNvSpPr/>
          <p:nvPr/>
        </p:nvSpPr>
        <p:spPr>
          <a:xfrm>
            <a:off x="3717165" y="2309560"/>
            <a:ext cx="1389895" cy="5715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Text Placeholder 2"/>
          <p:cNvSpPr txBox="1">
            <a:spLocks/>
          </p:cNvSpPr>
          <p:nvPr/>
        </p:nvSpPr>
        <p:spPr bwMode="auto">
          <a:xfrm>
            <a:off x="5051481" y="2300087"/>
            <a:ext cx="6068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12</a:t>
            </a:r>
            <a:endParaRPr lang="en-US" dirty="0">
              <a:solidFill>
                <a:schemeClr val="accent1"/>
              </a:solidFill>
            </a:endParaRPr>
          </a:p>
        </p:txBody>
      </p:sp>
      <p:grpSp>
        <p:nvGrpSpPr>
          <p:cNvPr id="36" name="Group 35"/>
          <p:cNvGrpSpPr/>
          <p:nvPr/>
        </p:nvGrpSpPr>
        <p:grpSpPr>
          <a:xfrm>
            <a:off x="5127358" y="2539786"/>
            <a:ext cx="453736" cy="333399"/>
            <a:chOff x="5143500" y="5048974"/>
            <a:chExt cx="499110" cy="333399"/>
          </a:xfrm>
        </p:grpSpPr>
        <p:cxnSp>
          <p:nvCxnSpPr>
            <p:cNvPr id="37" name="Straight Connector 36"/>
            <p:cNvCxnSpPr/>
            <p:nvPr/>
          </p:nvCxnSpPr>
          <p:spPr>
            <a:xfrm>
              <a:off x="5143500" y="5214838"/>
              <a:ext cx="48281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641187" y="5048974"/>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5148298" y="5062687"/>
              <a:ext cx="1423" cy="31968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0" name="Left Brace 39"/>
          <p:cNvSpPr/>
          <p:nvPr/>
        </p:nvSpPr>
        <p:spPr>
          <a:xfrm rot="10800000">
            <a:off x="5767811" y="1372732"/>
            <a:ext cx="322806" cy="1508327"/>
          </a:xfrm>
          <a:prstGeom prst="leftBrace">
            <a:avLst>
              <a:gd name="adj1" fmla="val 8333"/>
              <a:gd name="adj2" fmla="val 49809"/>
            </a:avLst>
          </a:prstGeom>
          <a:noFill/>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Text Placeholder 2"/>
          <p:cNvSpPr txBox="1">
            <a:spLocks/>
          </p:cNvSpPr>
          <p:nvPr/>
        </p:nvSpPr>
        <p:spPr bwMode="auto">
          <a:xfrm>
            <a:off x="3805295" y="2422359"/>
            <a:ext cx="1213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63 cm</a:t>
            </a:r>
            <a:endParaRPr lang="en-US" dirty="0">
              <a:solidFill>
                <a:schemeClr val="accent1"/>
              </a:solidFill>
            </a:endParaRPr>
          </a:p>
        </p:txBody>
      </p:sp>
      <p:sp>
        <p:nvSpPr>
          <p:cNvPr id="43" name="Text Placeholder 2"/>
          <p:cNvSpPr txBox="1">
            <a:spLocks/>
          </p:cNvSpPr>
          <p:nvPr/>
        </p:nvSpPr>
        <p:spPr bwMode="auto">
          <a:xfrm>
            <a:off x="5825686" y="1953577"/>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rPr>
              <a:t>138</a:t>
            </a:r>
            <a:endParaRPr lang="en-US" dirty="0">
              <a:solidFill>
                <a:schemeClr val="accent1"/>
              </a:solidFill>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animEffect transition="in" filter="fade">
                                      <p:cBhvr>
                                        <p:cTn id="10" dur="500"/>
                                        <p:tgtEl>
                                          <p:spTgt spid="6148"/>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nodeType="clickEffect">
                                  <p:stCondLst>
                                    <p:cond delay="0"/>
                                  </p:stCondLst>
                                  <p:childTnLst>
                                    <p:animMotion origin="layout" path="M -0.00747 -0.00056 L -0.09497 4.69739E-6 " pathEditMode="relative" rAng="0" ptsTypes="AA">
                                      <p:cBhvr>
                                        <p:cTn id="14" dur="2000" fill="hold"/>
                                        <p:tgtEl>
                                          <p:spTgt spid="27"/>
                                        </p:tgtEl>
                                        <p:attrNameLst>
                                          <p:attrName>ppt_x</p:attrName>
                                          <p:attrName>ppt_y</p:attrName>
                                        </p:attrNameLst>
                                      </p:cBhvr>
                                      <p:rCtr x="-4375" y="28"/>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80"/>
                                  </p:iterate>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518354"/>
            <a:ext cx="7429500" cy="2308324"/>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how to solve a length word problem </a:t>
            </a:r>
            <a:r>
              <a:rPr lang="en-US" sz="3600" dirty="0" smtClean="0">
                <a:solidFill>
                  <a:schemeClr val="accent1"/>
                </a:solidFill>
                <a:latin typeface="Orly's Font 2" pitchFamily="66" charset="0"/>
                <a:ea typeface="Verdana" pitchFamily="34" charset="0"/>
                <a:cs typeface="Verdana" pitchFamily="34" charset="0"/>
              </a:rPr>
              <a:t>by drawing a bar model.</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7300" y="1485900"/>
            <a:ext cx="668655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will learn how to solve a length word problem </a:t>
            </a:r>
            <a:r>
              <a:rPr lang="en-US" sz="3600" dirty="0">
                <a:solidFill>
                  <a:schemeClr val="accent1"/>
                </a:solidFill>
                <a:latin typeface="Orly's Font 2" pitchFamily="66" charset="0"/>
                <a:ea typeface="Verdana" pitchFamily="34" charset="0"/>
                <a:cs typeface="Verdana" pitchFamily="34" charset="0"/>
              </a:rPr>
              <a:t>by drawing a bar model.</a:t>
            </a: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2120467"/>
            <a:ext cx="2171700" cy="685800"/>
          </a:xfrm>
          <a:prstGeom prst="rect">
            <a:avLst/>
          </a:prstGeom>
          <a:ln w="31750"/>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Rectangle 5"/>
          <p:cNvSpPr/>
          <p:nvPr/>
        </p:nvSpPr>
        <p:spPr>
          <a:xfrm>
            <a:off x="5143500" y="2120467"/>
            <a:ext cx="1600200" cy="685800"/>
          </a:xfrm>
          <a:prstGeom prst="rect">
            <a:avLst/>
          </a:prstGeom>
          <a:ln w="31750"/>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 name="Text Placeholder 2"/>
          <p:cNvSpPr txBox="1">
            <a:spLocks/>
          </p:cNvSpPr>
          <p:nvPr/>
        </p:nvSpPr>
        <p:spPr bwMode="auto">
          <a:xfrm>
            <a:off x="5657850" y="2259632"/>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18</a:t>
            </a:r>
            <a:endParaRPr lang="en-US" sz="2800" dirty="0">
              <a:solidFill>
                <a:schemeClr val="accent5"/>
              </a:solidFill>
              <a:latin typeface="Orly's Font 2" pitchFamily="66"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463" y="2286313"/>
            <a:ext cx="1840543" cy="469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bwMode="auto">
          <a:xfrm>
            <a:off x="3771900" y="2283047"/>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a:t>
            </a:r>
            <a:endParaRPr lang="en-US" sz="2800" dirty="0">
              <a:solidFill>
                <a:schemeClr val="accent1"/>
              </a:solidFill>
              <a:latin typeface="Orly's Font 2" pitchFamily="66" charset="0"/>
            </a:endParaRPr>
          </a:p>
        </p:txBody>
      </p:sp>
      <p:sp>
        <p:nvSpPr>
          <p:cNvPr id="8" name="Text Placeholder 2"/>
          <p:cNvSpPr txBox="1">
            <a:spLocks/>
          </p:cNvSpPr>
          <p:nvPr/>
        </p:nvSpPr>
        <p:spPr bwMode="auto">
          <a:xfrm>
            <a:off x="4457700" y="1184632"/>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41</a:t>
            </a:r>
            <a:endParaRPr lang="en-US" sz="2800" dirty="0">
              <a:solidFill>
                <a:schemeClr val="accent3"/>
              </a:solidFill>
              <a:latin typeface="Orly's Font 2" pitchFamily="66" charset="0"/>
            </a:endParaRPr>
          </a:p>
        </p:txBody>
      </p:sp>
      <p:sp>
        <p:nvSpPr>
          <p:cNvPr id="5" name="Left Brace 4"/>
          <p:cNvSpPr/>
          <p:nvPr/>
        </p:nvSpPr>
        <p:spPr>
          <a:xfrm rot="5400000">
            <a:off x="4661507" y="-79388"/>
            <a:ext cx="415636" cy="3771900"/>
          </a:xfrm>
          <a:prstGeom prst="leftBrace">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3"/>
              </a:solidFill>
            </a:endParaRPr>
          </a:p>
        </p:txBody>
      </p:sp>
      <p:sp>
        <p:nvSpPr>
          <p:cNvPr id="10" name="Text Placeholder 2"/>
          <p:cNvSpPr txBox="1">
            <a:spLocks/>
          </p:cNvSpPr>
          <p:nvPr/>
        </p:nvSpPr>
        <p:spPr bwMode="auto">
          <a:xfrm>
            <a:off x="1474325" y="3314700"/>
            <a:ext cx="3162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 +</a:t>
            </a:r>
            <a:r>
              <a:rPr lang="en-US" sz="2800" dirty="0" smtClean="0">
                <a:solidFill>
                  <a:schemeClr val="accent5"/>
                </a:solidFill>
                <a:latin typeface="Orly's Font 2" pitchFamily="66" charset="0"/>
              </a:rPr>
              <a:t> 18 </a:t>
            </a:r>
            <a:r>
              <a:rPr lang="en-US" sz="2800" dirty="0" smtClean="0">
                <a:solidFill>
                  <a:schemeClr val="accent1"/>
                </a:solidFill>
                <a:latin typeface="Orly's Font 2" pitchFamily="66" charset="0"/>
              </a:rPr>
              <a:t>= </a:t>
            </a:r>
            <a:r>
              <a:rPr lang="en-US" sz="2800" dirty="0" smtClean="0">
                <a:solidFill>
                  <a:schemeClr val="accent3"/>
                </a:solidFill>
                <a:latin typeface="Orly's Font 2" pitchFamily="66" charset="0"/>
              </a:rPr>
              <a:t>41</a:t>
            </a:r>
            <a:endParaRPr lang="en-US" sz="2800" dirty="0">
              <a:solidFill>
                <a:schemeClr val="accent3"/>
              </a:solidFill>
              <a:latin typeface="Orly's Font 2" pitchFamily="66" charset="0"/>
            </a:endParaRPr>
          </a:p>
        </p:txBody>
      </p:sp>
      <p:sp>
        <p:nvSpPr>
          <p:cNvPr id="11" name="Text Placeholder 2"/>
          <p:cNvSpPr txBox="1">
            <a:spLocks/>
          </p:cNvSpPr>
          <p:nvPr/>
        </p:nvSpPr>
        <p:spPr bwMode="auto">
          <a:xfrm>
            <a:off x="1485900" y="3952650"/>
            <a:ext cx="3162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18</a:t>
            </a:r>
            <a:r>
              <a:rPr lang="en-US" sz="2800" dirty="0" smtClean="0">
                <a:solidFill>
                  <a:schemeClr val="accent1"/>
                </a:solidFill>
                <a:latin typeface="Orly's Font 2" pitchFamily="66" charset="0"/>
              </a:rPr>
              <a:t> + 23 = </a:t>
            </a:r>
            <a:r>
              <a:rPr lang="en-US" sz="2800" dirty="0" smtClean="0">
                <a:solidFill>
                  <a:schemeClr val="accent3"/>
                </a:solidFill>
                <a:latin typeface="Orly's Font 2" pitchFamily="66" charset="0"/>
              </a:rPr>
              <a:t>41</a:t>
            </a:r>
            <a:endParaRPr lang="en-US" sz="2800" dirty="0">
              <a:solidFill>
                <a:schemeClr val="accent3"/>
              </a:solidFill>
              <a:latin typeface="Orly's Font 2" pitchFamily="66" charset="0"/>
            </a:endParaRPr>
          </a:p>
        </p:txBody>
      </p:sp>
      <p:sp>
        <p:nvSpPr>
          <p:cNvPr id="12" name="Text Placeholder 2"/>
          <p:cNvSpPr txBox="1">
            <a:spLocks/>
          </p:cNvSpPr>
          <p:nvPr/>
        </p:nvSpPr>
        <p:spPr bwMode="auto">
          <a:xfrm>
            <a:off x="4636625" y="3352370"/>
            <a:ext cx="3162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41</a:t>
            </a:r>
            <a:r>
              <a:rPr lang="en-US" sz="2800" dirty="0" smtClean="0">
                <a:solidFill>
                  <a:schemeClr val="accent1"/>
                </a:solidFill>
                <a:latin typeface="Orly's Font 2" pitchFamily="66" charset="0"/>
              </a:rPr>
              <a:t> - 23 = </a:t>
            </a:r>
            <a:r>
              <a:rPr lang="en-US" sz="2800" dirty="0" smtClean="0">
                <a:solidFill>
                  <a:schemeClr val="accent5"/>
                </a:solidFill>
                <a:latin typeface="Orly's Font 2" pitchFamily="66" charset="0"/>
              </a:rPr>
              <a:t>18</a:t>
            </a:r>
            <a:endParaRPr lang="en-US" sz="2800" dirty="0">
              <a:solidFill>
                <a:schemeClr val="accent5"/>
              </a:solidFill>
              <a:latin typeface="Orly's Font 2" pitchFamily="66" charset="0"/>
            </a:endParaRPr>
          </a:p>
        </p:txBody>
      </p:sp>
      <p:sp>
        <p:nvSpPr>
          <p:cNvPr id="13" name="Text Placeholder 2"/>
          <p:cNvSpPr txBox="1">
            <a:spLocks/>
          </p:cNvSpPr>
          <p:nvPr/>
        </p:nvSpPr>
        <p:spPr bwMode="auto">
          <a:xfrm>
            <a:off x="4648200" y="3990320"/>
            <a:ext cx="3162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41</a:t>
            </a:r>
            <a:r>
              <a:rPr lang="en-US" sz="2800" dirty="0" smtClean="0">
                <a:solidFill>
                  <a:schemeClr val="accent1"/>
                </a:solidFill>
                <a:latin typeface="Orly's Font 2" pitchFamily="66" charset="0"/>
              </a:rPr>
              <a:t> - </a:t>
            </a:r>
            <a:r>
              <a:rPr lang="en-US" sz="2800" dirty="0" smtClean="0">
                <a:solidFill>
                  <a:schemeClr val="accent5"/>
                </a:solidFill>
                <a:latin typeface="Orly's Font 2" pitchFamily="66" charset="0"/>
              </a:rPr>
              <a:t>18 </a:t>
            </a:r>
            <a:r>
              <a:rPr lang="en-US" sz="2800" dirty="0" smtClean="0">
                <a:solidFill>
                  <a:schemeClr val="accent1"/>
                </a:solidFill>
                <a:latin typeface="Orly's Font 2" pitchFamily="66" charset="0"/>
              </a:rPr>
              <a:t>= 23</a:t>
            </a:r>
            <a:endParaRPr lang="en-US" sz="2800" dirty="0">
              <a:solidFill>
                <a:schemeClr val="accent1"/>
              </a:solidFill>
              <a:latin typeface="Orly's Font 2" pitchFamily="66" charset="0"/>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 presetClass="entr" presetSubtype="0" fill="hold" grpId="0" nodeType="withEffect">
                                  <p:stCondLst>
                                    <p:cond delay="0"/>
                                  </p:stCondLst>
                                  <p:iterate type="lt">
                                    <p:tmAbs val="80"/>
                                  </p:iterate>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 presetClass="entr" presetSubtype="0" fill="hold" grpId="0" nodeType="withEffect">
                                  <p:stCondLst>
                                    <p:cond delay="0"/>
                                  </p:stCondLst>
                                  <p:iterate type="lt">
                                    <p:tmAbs val="80"/>
                                  </p:iterate>
                                  <p:childTnLst>
                                    <p:set>
                                      <p:cBhvr>
                                        <p:cTn id="2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 presetClass="entr" presetSubtype="0" fill="hold" grpId="0" nodeType="withEffect">
                                  <p:stCondLst>
                                    <p:cond delay="0"/>
                                  </p:stCondLst>
                                  <p:iterate type="lt">
                                    <p:tmAbs val="80"/>
                                  </p:iterate>
                                  <p:childTnLst>
                                    <p:set>
                                      <p:cBhvr>
                                        <p:cTn id="2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80"/>
                                  </p:iterate>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type="lt">
                                    <p:tmAbs val="80"/>
                                  </p:iterate>
                                  <p:childTnLst>
                                    <p:set>
                                      <p:cBhvr>
                                        <p:cTn id="4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type="lt">
                                    <p:tmAbs val="80"/>
                                  </p:iterate>
                                  <p:childTnLst>
                                    <p:set>
                                      <p:cBhvr>
                                        <p:cTn id="4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build="p"/>
      <p:bldP spid="7" grpId="0" build="p"/>
      <p:bldP spid="8" grpId="0" build="p"/>
      <p:bldP spid="5" grpId="0" animBg="1"/>
      <p:bldP spid="10" grpId="0" build="p"/>
      <p:bldP spid="11" grpId="0" build="p"/>
      <p:bldP spid="12" grpId="0" build="p"/>
      <p:bldP spid="1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1085" y="3314700"/>
            <a:ext cx="2450432"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0700" y="383991"/>
            <a:ext cx="2057400" cy="4668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a:xfrm>
            <a:off x="713531" y="2333871"/>
            <a:ext cx="2171700" cy="685800"/>
          </a:xfrm>
          <a:prstGeom prst="rect">
            <a:avLst/>
          </a:prstGeom>
          <a:ln w="31750"/>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Rectangle 17"/>
          <p:cNvSpPr/>
          <p:nvPr/>
        </p:nvSpPr>
        <p:spPr>
          <a:xfrm>
            <a:off x="2885231" y="2333871"/>
            <a:ext cx="1600200" cy="685800"/>
          </a:xfrm>
          <a:prstGeom prst="rect">
            <a:avLst/>
          </a:prstGeom>
          <a:ln w="31750"/>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Text Placeholder 2"/>
          <p:cNvSpPr txBox="1">
            <a:spLocks/>
          </p:cNvSpPr>
          <p:nvPr/>
        </p:nvSpPr>
        <p:spPr bwMode="auto">
          <a:xfrm>
            <a:off x="3399581" y="2473036"/>
            <a:ext cx="571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18</a:t>
            </a:r>
            <a:endParaRPr lang="en-US" sz="2800" dirty="0">
              <a:solidFill>
                <a:schemeClr val="accent5"/>
              </a:solidFill>
              <a:latin typeface="Orly's Font 2" pitchFamily="66" charset="0"/>
            </a:endParaRPr>
          </a:p>
        </p:txBody>
      </p:sp>
      <p:sp>
        <p:nvSpPr>
          <p:cNvPr id="20" name="Text Placeholder 2"/>
          <p:cNvSpPr txBox="1">
            <a:spLocks/>
          </p:cNvSpPr>
          <p:nvPr/>
        </p:nvSpPr>
        <p:spPr bwMode="auto">
          <a:xfrm>
            <a:off x="1513631" y="2496451"/>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23</a:t>
            </a:r>
            <a:endParaRPr lang="en-US" sz="2800" dirty="0">
              <a:solidFill>
                <a:schemeClr val="accent1"/>
              </a:solidFill>
              <a:latin typeface="Orly's Font 2" pitchFamily="66" charset="0"/>
            </a:endParaRPr>
          </a:p>
        </p:txBody>
      </p:sp>
      <p:sp>
        <p:nvSpPr>
          <p:cNvPr id="21" name="Text Placeholder 2"/>
          <p:cNvSpPr txBox="1">
            <a:spLocks/>
          </p:cNvSpPr>
          <p:nvPr/>
        </p:nvSpPr>
        <p:spPr bwMode="auto">
          <a:xfrm>
            <a:off x="2222580" y="1390928"/>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t>
            </a:r>
            <a:endParaRPr lang="en-US" sz="2800" dirty="0">
              <a:solidFill>
                <a:schemeClr val="accent3"/>
              </a:solidFill>
              <a:latin typeface="Orly's Font 2" pitchFamily="66" charset="0"/>
            </a:endParaRPr>
          </a:p>
        </p:txBody>
      </p:sp>
      <p:sp>
        <p:nvSpPr>
          <p:cNvPr id="22" name="Left Brace 21"/>
          <p:cNvSpPr/>
          <p:nvPr/>
        </p:nvSpPr>
        <p:spPr>
          <a:xfrm rot="5400000">
            <a:off x="2403238" y="134016"/>
            <a:ext cx="415636" cy="3771900"/>
          </a:xfrm>
          <a:prstGeom prst="leftBrace">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3"/>
              </a:solidFill>
            </a:endParaRPr>
          </a:p>
        </p:txBody>
      </p:sp>
      <p:sp>
        <p:nvSpPr>
          <p:cNvPr id="23" name="Text Placeholder 2"/>
          <p:cNvSpPr txBox="1">
            <a:spLocks/>
          </p:cNvSpPr>
          <p:nvPr/>
        </p:nvSpPr>
        <p:spPr bwMode="auto">
          <a:xfrm>
            <a:off x="2216793" y="1288928"/>
            <a:ext cx="800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41</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168196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fade">
                                      <p:cBhvr>
                                        <p:cTn id="27" dur="500"/>
                                        <p:tgtEl>
                                          <p:spTgt spid="307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3074"/>
                                        </p:tgtEl>
                                      </p:cBhvr>
                                    </p:animEffect>
                                    <p:set>
                                      <p:cBhvr>
                                        <p:cTn id="35" dur="1" fill="hold">
                                          <p:stCondLst>
                                            <p:cond delay="499"/>
                                          </p:stCondLst>
                                        </p:cTn>
                                        <p:tgtEl>
                                          <p:spTgt spid="3074"/>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3075"/>
                                        </p:tgtEl>
                                        <p:attrNameLst>
                                          <p:attrName>style.visibility</p:attrName>
                                        </p:attrNameLst>
                                      </p:cBhvr>
                                      <p:to>
                                        <p:strVal val="visible"/>
                                      </p:to>
                                    </p:set>
                                    <p:animEffect transition="in" filter="fade">
                                      <p:cBhvr>
                                        <p:cTn id="38" dur="500"/>
                                        <p:tgtEl>
                                          <p:spTgt spid="307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P spid="21" grpId="1"/>
      <p:bldP spid="22"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p:cNvSpPr txBox="1">
            <a:spLocks/>
          </p:cNvSpPr>
          <p:nvPr/>
        </p:nvSpPr>
        <p:spPr bwMode="auto">
          <a:xfrm>
            <a:off x="3217545" y="2718316"/>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Key Words</a:t>
            </a:r>
            <a:endParaRPr lang="en-US" sz="2800" dirty="0">
              <a:solidFill>
                <a:schemeClr val="accent1"/>
              </a:solidFill>
              <a:latin typeface="Orly's Font 2" pitchFamily="66" charset="0"/>
            </a:endParaRPr>
          </a:p>
        </p:txBody>
      </p:sp>
      <p:sp>
        <p:nvSpPr>
          <p:cNvPr id="11" name="Oval 10"/>
          <p:cNvSpPr/>
          <p:nvPr/>
        </p:nvSpPr>
        <p:spPr>
          <a:xfrm>
            <a:off x="3217545" y="2349051"/>
            <a:ext cx="2251710" cy="1143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cxnSp>
        <p:nvCxnSpPr>
          <p:cNvPr id="13" name="Straight Connector 12"/>
          <p:cNvCxnSpPr/>
          <p:nvPr/>
        </p:nvCxnSpPr>
        <p:spPr>
          <a:xfrm flipV="1">
            <a:off x="5288156" y="2057400"/>
            <a:ext cx="1226944" cy="5715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88156" y="3241536"/>
            <a:ext cx="1341244" cy="530364"/>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25" idx="2"/>
          </p:cNvCxnSpPr>
          <p:nvPr/>
        </p:nvCxnSpPr>
        <p:spPr>
          <a:xfrm>
            <a:off x="4343400" y="1480388"/>
            <a:ext cx="0" cy="86276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171700" y="2057400"/>
            <a:ext cx="1226944" cy="5715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057400" y="3241536"/>
            <a:ext cx="1341244" cy="530364"/>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343399" y="3506718"/>
            <a:ext cx="1" cy="89026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Text Placeholder 3"/>
          <p:cNvSpPr txBox="1">
            <a:spLocks/>
          </p:cNvSpPr>
          <p:nvPr/>
        </p:nvSpPr>
        <p:spPr bwMode="auto">
          <a:xfrm>
            <a:off x="5507850" y="1566059"/>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in all</a:t>
            </a:r>
            <a:endParaRPr lang="en-US" sz="2800" dirty="0">
              <a:solidFill>
                <a:schemeClr val="accent5"/>
              </a:solidFill>
              <a:latin typeface="Orly's Font 2" pitchFamily="66" charset="0"/>
            </a:endParaRPr>
          </a:p>
        </p:txBody>
      </p:sp>
      <p:sp>
        <p:nvSpPr>
          <p:cNvPr id="25" name="Text Placeholder 3"/>
          <p:cNvSpPr txBox="1">
            <a:spLocks/>
          </p:cNvSpPr>
          <p:nvPr/>
        </p:nvSpPr>
        <p:spPr bwMode="auto">
          <a:xfrm>
            <a:off x="3155867" y="957168"/>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left</a:t>
            </a:r>
            <a:endParaRPr lang="en-US" sz="2800" dirty="0">
              <a:solidFill>
                <a:schemeClr val="accent5"/>
              </a:solidFill>
              <a:latin typeface="Orly's Font 2" pitchFamily="66" charset="0"/>
            </a:endParaRPr>
          </a:p>
        </p:txBody>
      </p:sp>
      <p:sp>
        <p:nvSpPr>
          <p:cNvPr id="26" name="Text Placeholder 3"/>
          <p:cNvSpPr txBox="1">
            <a:spLocks/>
          </p:cNvSpPr>
          <p:nvPr/>
        </p:nvSpPr>
        <p:spPr bwMode="auto">
          <a:xfrm>
            <a:off x="6400800" y="3756713"/>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altogether</a:t>
            </a:r>
            <a:endParaRPr lang="en-US" sz="2800" dirty="0">
              <a:solidFill>
                <a:schemeClr val="accent5"/>
              </a:solidFill>
              <a:latin typeface="Orly's Font 2" pitchFamily="66" charset="0"/>
            </a:endParaRPr>
          </a:p>
        </p:txBody>
      </p:sp>
      <p:sp>
        <p:nvSpPr>
          <p:cNvPr id="27" name="Text Placeholder 3"/>
          <p:cNvSpPr txBox="1">
            <a:spLocks/>
          </p:cNvSpPr>
          <p:nvPr/>
        </p:nvSpPr>
        <p:spPr bwMode="auto">
          <a:xfrm>
            <a:off x="228600" y="3752260"/>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difference</a:t>
            </a:r>
            <a:endParaRPr lang="en-US" sz="2800" dirty="0">
              <a:solidFill>
                <a:schemeClr val="accent5"/>
              </a:solidFill>
              <a:latin typeface="Orly's Font 2" pitchFamily="66" charset="0"/>
            </a:endParaRPr>
          </a:p>
        </p:txBody>
      </p:sp>
      <p:sp>
        <p:nvSpPr>
          <p:cNvPr id="28" name="Text Placeholder 3"/>
          <p:cNvSpPr txBox="1">
            <a:spLocks/>
          </p:cNvSpPr>
          <p:nvPr/>
        </p:nvSpPr>
        <p:spPr bwMode="auto">
          <a:xfrm>
            <a:off x="685800" y="1566059"/>
            <a:ext cx="2375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fewer</a:t>
            </a:r>
            <a:endParaRPr lang="en-US" sz="2800" dirty="0">
              <a:solidFill>
                <a:schemeClr val="accent5"/>
              </a:solidFill>
              <a:latin typeface="Orly's Font 2" pitchFamily="66" charset="0"/>
            </a:endParaRPr>
          </a:p>
        </p:txBody>
      </p:sp>
      <p:sp>
        <p:nvSpPr>
          <p:cNvPr id="29" name="Text Placeholder 3"/>
          <p:cNvSpPr txBox="1">
            <a:spLocks/>
          </p:cNvSpPr>
          <p:nvPr/>
        </p:nvSpPr>
        <p:spPr bwMode="auto">
          <a:xfrm>
            <a:off x="2228108" y="4396978"/>
            <a:ext cx="45274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5"/>
                </a:solidFill>
                <a:latin typeface="Orly's Font 2" pitchFamily="66" charset="0"/>
              </a:rPr>
              <a:t>how many fewer </a:t>
            </a:r>
            <a:endParaRPr lang="en-US" sz="2800" dirty="0">
              <a:solidFill>
                <a:schemeClr val="accent5"/>
              </a:solidFill>
              <a:latin typeface="Orly's Font 2" pitchFamily="66" charset="0"/>
            </a:endParaRPr>
          </a:p>
        </p:txBody>
      </p:sp>
    </p:spTree>
    <p:extLst>
      <p:ext uri="{BB962C8B-B14F-4D97-AF65-F5344CB8AC3E}">
        <p14:creationId xmlns:p14="http://schemas.microsoft.com/office/powerpoint/2010/main" val="375628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type="lt">
                                    <p:tmAbs val="80"/>
                                  </p:iterate>
                                  <p:childTnLst>
                                    <p:set>
                                      <p:cBhvr>
                                        <p:cTn id="13" dur="1" fill="hold">
                                          <p:stCondLst>
                                            <p:cond delay="0"/>
                                          </p:stCondLst>
                                        </p:cTn>
                                        <p:tgtEl>
                                          <p:spTgt spid="24"/>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 presetClass="entr" presetSubtype="0" fill="hold" grpId="0" nodeType="afterEffect">
                                  <p:stCondLst>
                                    <p:cond delay="0"/>
                                  </p:stCondLst>
                                  <p:iterate type="lt">
                                    <p:tmAbs val="80"/>
                                  </p:iterate>
                                  <p:childTnLst>
                                    <p:set>
                                      <p:cBhvr>
                                        <p:cTn id="19" dur="1" fill="hold">
                                          <p:stCondLst>
                                            <p:cond delay="0"/>
                                          </p:stCondLst>
                                        </p:cTn>
                                        <p:tgtEl>
                                          <p:spTgt spid="25"/>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1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28"/>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500"/>
                            </p:stCondLst>
                            <p:childTnLst>
                              <p:par>
                                <p:cTn id="30" presetID="1" presetClass="entr" presetSubtype="0" fill="hold" grpId="0" nodeType="afterEffect">
                                  <p:stCondLst>
                                    <p:cond delay="0"/>
                                  </p:stCondLst>
                                  <p:iterate type="lt">
                                    <p:tmAbs val="80"/>
                                  </p:iterate>
                                  <p:childTnLst>
                                    <p:set>
                                      <p:cBhvr>
                                        <p:cTn id="31" dur="1" fill="hold">
                                          <p:stCondLst>
                                            <p:cond delay="0"/>
                                          </p:stCondLst>
                                        </p:cTn>
                                        <p:tgtEl>
                                          <p:spTgt spid="27"/>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2221"/>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29"/>
                                        </p:tgtEl>
                                        <p:attrNameLst>
                                          <p:attrName>style.visibility</p:attrName>
                                        </p:attrNameLst>
                                      </p:cBhvr>
                                      <p:to>
                                        <p:strVal val="visible"/>
                                      </p:to>
                                    </p:se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102"/>
                            </p:stCondLst>
                            <p:childTnLst>
                              <p:par>
                                <p:cTn id="42" presetID="10"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 presetClass="entr" presetSubtype="0" fill="hold" grpId="0" nodeType="withEffect">
                                  <p:stCondLst>
                                    <p:cond delay="0"/>
                                  </p:stCondLst>
                                  <p:iterate type="lt">
                                    <p:tmAbs val="80"/>
                                  </p:iterate>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828607" y="3051375"/>
            <a:ext cx="1869268"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 Placeholder 2"/>
          <p:cNvSpPr txBox="1">
            <a:spLocks/>
          </p:cNvSpPr>
          <p:nvPr/>
        </p:nvSpPr>
        <p:spPr bwMode="auto">
          <a:xfrm>
            <a:off x="285750" y="914400"/>
            <a:ext cx="8572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endParaRPr lang="en-US" sz="2800" dirty="0">
              <a:solidFill>
                <a:schemeClr val="accent1"/>
              </a:solidFill>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3725168"/>
            <a:ext cx="15240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Callout 6"/>
          <p:cNvSpPr/>
          <p:nvPr/>
        </p:nvSpPr>
        <p:spPr>
          <a:xfrm>
            <a:off x="2250212" y="3609418"/>
            <a:ext cx="2662529" cy="1515929"/>
          </a:xfrm>
          <a:prstGeom prst="wedgeEllipseCallout">
            <a:avLst>
              <a:gd name="adj1" fmla="val -82387"/>
              <a:gd name="adj2" fmla="val -10003"/>
            </a:avLst>
          </a:prstGeom>
          <a:solidFill>
            <a:schemeClr val="accent6"/>
          </a:solidFill>
          <a:ln w="38100">
            <a:solidFill>
              <a:schemeClr val="accent5">
                <a:lumMod val="75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TextBox 7"/>
          <p:cNvSpPr txBox="1"/>
          <p:nvPr/>
        </p:nvSpPr>
        <p:spPr>
          <a:xfrm>
            <a:off x="2495627" y="3951883"/>
            <a:ext cx="2171700" cy="830997"/>
          </a:xfrm>
          <a:prstGeom prst="rect">
            <a:avLst/>
          </a:prstGeom>
          <a:noFill/>
        </p:spPr>
        <p:txBody>
          <a:bodyPr wrap="square" rtlCol="0">
            <a:spAutoFit/>
          </a:bodyPr>
          <a:lstStyle/>
          <a:p>
            <a:pPr algn="ctr"/>
            <a:r>
              <a:rPr lang="en-US" sz="2400" dirty="0" smtClean="0">
                <a:solidFill>
                  <a:schemeClr val="accent5">
                    <a:lumMod val="50000"/>
                  </a:schemeClr>
                </a:solidFill>
                <a:latin typeface="Orly's Font 2" pitchFamily="66" charset="0"/>
                <a:ea typeface="Verdana" pitchFamily="34" charset="0"/>
                <a:cs typeface="Verdana" pitchFamily="34" charset="0"/>
              </a:rPr>
              <a:t>All I have to do is add!</a:t>
            </a:r>
          </a:p>
        </p:txBody>
      </p:sp>
      <p:sp>
        <p:nvSpPr>
          <p:cNvPr id="10" name="Text Placeholder 3"/>
          <p:cNvSpPr txBox="1">
            <a:spLocks/>
          </p:cNvSpPr>
          <p:nvPr/>
        </p:nvSpPr>
        <p:spPr bwMode="auto">
          <a:xfrm>
            <a:off x="5105159" y="4187456"/>
            <a:ext cx="3771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12 cm + 75 cm = 87 cm</a:t>
            </a:r>
            <a:endParaRPr lang="en-US" dirty="0">
              <a:solidFill>
                <a:schemeClr val="accent3"/>
              </a:solidFill>
              <a:latin typeface="Orly's Font 2" pitchFamily="66" charset="0"/>
            </a:endParaRPr>
          </a:p>
        </p:txBody>
      </p:sp>
      <p:cxnSp>
        <p:nvCxnSpPr>
          <p:cNvPr id="11" name="Straight Connector 10"/>
          <p:cNvCxnSpPr/>
          <p:nvPr/>
        </p:nvCxnSpPr>
        <p:spPr>
          <a:xfrm>
            <a:off x="5372100" y="3951883"/>
            <a:ext cx="3429000" cy="830997"/>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486400" y="3886200"/>
            <a:ext cx="2857500" cy="89668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 presetClass="entr" presetSubtype="0" fill="hold" grpId="0" nodeType="withEffect">
                                  <p:stCondLst>
                                    <p:cond delay="0"/>
                                  </p:stCondLst>
                                  <p:iterate type="lt">
                                    <p:tmAbs val="80"/>
                                  </p:iterate>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7" grpId="0" animBg="1"/>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229100" y="2218503"/>
            <a:ext cx="2743200" cy="398463"/>
          </a:xfrm>
          <a:prstGeom prst="rect">
            <a:avLst/>
          </a:prstGeom>
          <a:solidFill>
            <a:srgbClr val="FF7C80">
              <a:alpha val="47843"/>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Rectangle 10"/>
          <p:cNvSpPr/>
          <p:nvPr/>
        </p:nvSpPr>
        <p:spPr>
          <a:xfrm>
            <a:off x="4229100" y="2218503"/>
            <a:ext cx="4229100" cy="398463"/>
          </a:xfrm>
          <a:prstGeom prst="rect">
            <a:avLst/>
          </a:prstGeom>
          <a:solidFill>
            <a:srgbClr val="FF7C80">
              <a:alpha val="47843"/>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Rectangle 11"/>
          <p:cNvSpPr/>
          <p:nvPr/>
        </p:nvSpPr>
        <p:spPr>
          <a:xfrm>
            <a:off x="571500" y="2616966"/>
            <a:ext cx="2628900" cy="398463"/>
          </a:xfrm>
          <a:prstGeom prst="rect">
            <a:avLst/>
          </a:prstGeom>
          <a:solidFill>
            <a:srgbClr val="FF7C80">
              <a:alpha val="47843"/>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Rectangle 9"/>
          <p:cNvSpPr/>
          <p:nvPr/>
        </p:nvSpPr>
        <p:spPr>
          <a:xfrm>
            <a:off x="2828607" y="3051375"/>
            <a:ext cx="1869268"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 Placeholder 2"/>
          <p:cNvSpPr txBox="1">
            <a:spLocks/>
          </p:cNvSpPr>
          <p:nvPr/>
        </p:nvSpPr>
        <p:spPr bwMode="auto">
          <a:xfrm>
            <a:off x="285750" y="914400"/>
            <a:ext cx="8572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endParaRPr lang="en-US" sz="2800" dirty="0">
              <a:solidFill>
                <a:schemeClr val="accent1"/>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172910" y="3644143"/>
            <a:ext cx="2628900" cy="959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096615" y="3873858"/>
            <a:ext cx="1943100" cy="72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382245" y="4603393"/>
            <a:ext cx="1371841" cy="72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Straight Arrow Connector 14"/>
          <p:cNvCxnSpPr/>
          <p:nvPr/>
        </p:nvCxnSpPr>
        <p:spPr>
          <a:xfrm flipH="1" flipV="1">
            <a:off x="3850051" y="4968161"/>
            <a:ext cx="535875" cy="8571"/>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ext Placeholder 3"/>
          <p:cNvSpPr txBox="1">
            <a:spLocks/>
          </p:cNvSpPr>
          <p:nvPr/>
        </p:nvSpPr>
        <p:spPr bwMode="auto">
          <a:xfrm>
            <a:off x="164964" y="4745900"/>
            <a:ext cx="3771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12 centimeters shorter</a:t>
            </a:r>
            <a:endParaRPr lang="en-US" dirty="0">
              <a:solidFill>
                <a:schemeClr val="accent3"/>
              </a:solidFill>
              <a:latin typeface="Orly's Font 2" pitchFamily="66" charset="0"/>
            </a:endParaRPr>
          </a:p>
        </p:txBody>
      </p:sp>
      <p:sp>
        <p:nvSpPr>
          <p:cNvPr id="19" name="Text Placeholder 3"/>
          <p:cNvSpPr txBox="1">
            <a:spLocks/>
          </p:cNvSpPr>
          <p:nvPr/>
        </p:nvSpPr>
        <p:spPr bwMode="auto">
          <a:xfrm>
            <a:off x="920889" y="4007793"/>
            <a:ext cx="3771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12 centimeters long</a:t>
            </a:r>
            <a:endParaRPr lang="en-US" dirty="0">
              <a:solidFill>
                <a:schemeClr val="accent3"/>
              </a:solidFill>
              <a:latin typeface="Orly's Font 2" pitchFamily="66" charset="0"/>
            </a:endParaRPr>
          </a:p>
        </p:txBody>
      </p:sp>
      <p:cxnSp>
        <p:nvCxnSpPr>
          <p:cNvPr id="22" name="Straight Connector 21"/>
          <p:cNvCxnSpPr/>
          <p:nvPr/>
        </p:nvCxnSpPr>
        <p:spPr>
          <a:xfrm>
            <a:off x="1343265" y="3873858"/>
            <a:ext cx="2277341" cy="5956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1343265" y="3816387"/>
            <a:ext cx="2277341" cy="67917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649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fade">
                                      <p:cBhvr>
                                        <p:cTn id="12" dur="500"/>
                                        <p:tgtEl>
                                          <p:spTgt spid="5123"/>
                                        </p:tgtEl>
                                      </p:cBhvr>
                                    </p:animEffect>
                                  </p:childTnLst>
                                </p:cTn>
                              </p:par>
                              <p:par>
                                <p:cTn id="13" presetID="1" presetClass="entr" presetSubtype="0" fill="hold" grpId="0" nodeType="withEffect">
                                  <p:stCondLst>
                                    <p:cond delay="0"/>
                                  </p:stCondLst>
                                  <p:iterate type="lt">
                                    <p:tmAbs val="80"/>
                                  </p:iterate>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xit" presetSubtype="0" fill="hold" grpId="1" nodeType="withEffect">
                                  <p:stCondLst>
                                    <p:cond delay="0"/>
                                  </p:stCondLst>
                                  <p:childTnLst>
                                    <p:animEffect transition="out" filter="fade">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par>
                                <p:cTn id="34" presetID="10" presetClass="exit" presetSubtype="0" fill="hold" grpId="1" nodeType="withEffect">
                                  <p:stCondLst>
                                    <p:cond delay="0"/>
                                  </p:stCondLst>
                                  <p:iterate type="lt">
                                    <p:tmPct val="0"/>
                                  </p:iterate>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5123"/>
                                        </p:tgtEl>
                                      </p:cBhvr>
                                    </p:animEffect>
                                    <p:set>
                                      <p:cBhvr>
                                        <p:cTn id="39" dur="1" fill="hold">
                                          <p:stCondLst>
                                            <p:cond delay="499"/>
                                          </p:stCondLst>
                                        </p:cTn>
                                        <p:tgtEl>
                                          <p:spTgt spid="5123"/>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2"/>
                                        </p:tgtEl>
                                      </p:cBhvr>
                                    </p:animEffect>
                                    <p:set>
                                      <p:cBhvr>
                                        <p:cTn id="45" dur="1" fill="hold">
                                          <p:stCondLst>
                                            <p:cond delay="499"/>
                                          </p:stCondLst>
                                        </p:cTn>
                                        <p:tgtEl>
                                          <p:spTgt spid="2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122"/>
                                        </p:tgtEl>
                                        <p:attrNameLst>
                                          <p:attrName>style.visibility</p:attrName>
                                        </p:attrNameLst>
                                      </p:cBhvr>
                                      <p:to>
                                        <p:strVal val="visible"/>
                                      </p:to>
                                    </p:set>
                                    <p:animEffect transition="in" filter="fade">
                                      <p:cBhvr>
                                        <p:cTn id="50" dur="500"/>
                                        <p:tgtEl>
                                          <p:spTgt spid="5122"/>
                                        </p:tgtEl>
                                      </p:cBhvr>
                                    </p:animEffect>
                                  </p:childTnLst>
                                </p:cTn>
                              </p:par>
                              <p:par>
                                <p:cTn id="51" presetID="10"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 presetClass="entr" presetSubtype="0" fill="hold" grpId="0" nodeType="withEffect">
                                  <p:stCondLst>
                                    <p:cond delay="0"/>
                                  </p:stCondLst>
                                  <p:iterate type="lt">
                                    <p:tmAbs val="80"/>
                                  </p:iterate>
                                  <p:childTnLst>
                                    <p:set>
                                      <p:cBhvr>
                                        <p:cTn id="5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11" grpId="0" animBg="1"/>
      <p:bldP spid="12" grpId="0" animBg="1"/>
      <p:bldP spid="16" grpId="0"/>
      <p:bldP spid="19" grpId="0"/>
      <p:bldP spid="1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p:cNvSpPr txBox="1">
            <a:spLocks/>
          </p:cNvSpPr>
          <p:nvPr/>
        </p:nvSpPr>
        <p:spPr bwMode="auto">
          <a:xfrm>
            <a:off x="285750" y="914400"/>
            <a:ext cx="8572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endParaRPr lang="en-US" sz="2800" dirty="0">
              <a:solidFill>
                <a:schemeClr val="accent1"/>
              </a:solidFill>
            </a:endParaRPr>
          </a:p>
        </p:txBody>
      </p:sp>
      <p:sp>
        <p:nvSpPr>
          <p:cNvPr id="7" name="Rectangle 6"/>
          <p:cNvSpPr/>
          <p:nvPr/>
        </p:nvSpPr>
        <p:spPr>
          <a:xfrm>
            <a:off x="3395725" y="2573337"/>
            <a:ext cx="5143500"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Rectangle 7"/>
          <p:cNvSpPr/>
          <p:nvPr/>
        </p:nvSpPr>
        <p:spPr>
          <a:xfrm>
            <a:off x="976374" y="3030537"/>
            <a:ext cx="7138925" cy="398463"/>
          </a:xfrm>
          <a:prstGeom prst="rect">
            <a:avLst/>
          </a:prstGeom>
          <a:solidFill>
            <a:srgbClr val="FFFF00">
              <a:alpha val="4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71" y="3420319"/>
            <a:ext cx="3638115" cy="214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3"/>
          <p:cNvSpPr txBox="1">
            <a:spLocks/>
          </p:cNvSpPr>
          <p:nvPr/>
        </p:nvSpPr>
        <p:spPr bwMode="auto">
          <a:xfrm>
            <a:off x="477457" y="3771900"/>
            <a:ext cx="8229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5"/>
                </a:solidFill>
                <a:latin typeface="Orly's Font 2" pitchFamily="66" charset="0"/>
              </a:rPr>
              <a:t>The fabric would be </a:t>
            </a:r>
            <a:r>
              <a:rPr lang="en-US" u="sng" dirty="0" smtClean="0">
                <a:solidFill>
                  <a:schemeClr val="accent5"/>
                </a:solidFill>
                <a:latin typeface="Orly's Font 2" pitchFamily="66" charset="0"/>
              </a:rPr>
              <a:t>        </a:t>
            </a:r>
            <a:r>
              <a:rPr lang="en-US" dirty="0" smtClean="0">
                <a:solidFill>
                  <a:schemeClr val="accent5"/>
                </a:solidFill>
                <a:latin typeface="Orly's Font 2" pitchFamily="66" charset="0"/>
              </a:rPr>
              <a:t> centimeters long if she combined the two sections.</a:t>
            </a:r>
            <a:endParaRPr lang="en-US" dirty="0">
              <a:solidFill>
                <a:schemeClr val="accent5"/>
              </a:solidFill>
              <a:latin typeface="Orly's Font 2" pitchFamily="66" charset="0"/>
            </a:endParaRPr>
          </a:p>
        </p:txBody>
      </p:sp>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 y="3886200"/>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80"/>
                                  </p:iterate>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71" y="3420319"/>
            <a:ext cx="3638115" cy="214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533" y="3900012"/>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15" y="4234772"/>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3"/>
          <p:cNvSpPr txBox="1">
            <a:spLocks/>
          </p:cNvSpPr>
          <p:nvPr/>
        </p:nvSpPr>
        <p:spPr bwMode="auto">
          <a:xfrm>
            <a:off x="3752415" y="3909109"/>
            <a:ext cx="1595136"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dirty="0" smtClean="0">
                <a:solidFill>
                  <a:schemeClr val="accent3"/>
                </a:solidFill>
                <a:latin typeface="Orly's Font 2" pitchFamily="66" charset="0"/>
              </a:rPr>
              <a:t>The girl’s </a:t>
            </a:r>
          </a:p>
          <a:p>
            <a:pPr marL="0" indent="0">
              <a:buFont typeface="Wingdings" pitchFamily="2" charset="2"/>
              <a:buNone/>
            </a:pPr>
            <a:r>
              <a:rPr lang="en-US" dirty="0" smtClean="0">
                <a:solidFill>
                  <a:schemeClr val="accent3"/>
                </a:solidFill>
                <a:latin typeface="Orly's Font 2" pitchFamily="66" charset="0"/>
              </a:rPr>
              <a:t>fabric</a:t>
            </a:r>
            <a:endParaRPr lang="en-US" dirty="0">
              <a:solidFill>
                <a:schemeClr val="accent3"/>
              </a:solidFill>
              <a:latin typeface="Orly's Font 2" pitchFamily="66" charset="0"/>
            </a:endParaRPr>
          </a:p>
        </p:txBody>
      </p:sp>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485" y="4538503"/>
            <a:ext cx="239508" cy="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Placeholder 2"/>
          <p:cNvSpPr txBox="1">
            <a:spLocks/>
          </p:cNvSpPr>
          <p:nvPr/>
        </p:nvSpPr>
        <p:spPr bwMode="auto">
          <a:xfrm>
            <a:off x="285750" y="914400"/>
            <a:ext cx="8572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A girl was sewing some fabric together.  She had one section of fabric that was 75 centimeters long.  She had another section of fabric that was 12 centimeters shorter than the first.  How long would the fabric be if she combined the two sections? </a:t>
            </a:r>
            <a:endParaRPr lang="en-US" sz="2800" dirty="0">
              <a:solidFill>
                <a:schemeClr val="accent1"/>
              </a:solidFill>
            </a:endParaRPr>
          </a:p>
        </p:txBody>
      </p:sp>
    </p:spTree>
    <p:extLst>
      <p:ext uri="{BB962C8B-B14F-4D97-AF65-F5344CB8AC3E}">
        <p14:creationId xmlns:p14="http://schemas.microsoft.com/office/powerpoint/2010/main" val="352838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80"/>
                                  </p:iterate>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5" presetClass="path" presetSubtype="0" accel="50000" decel="50000" fill="hold" grpId="1" nodeType="clickEffect">
                                  <p:stCondLst>
                                    <p:cond delay="0"/>
                                  </p:stCondLst>
                                  <p:iterate type="lt">
                                    <p:tmPct val="0"/>
                                  </p:iterate>
                                  <p:childTnLst>
                                    <p:animMotion origin="layout" path="M 0 0 L -0.25 0 E" pathEditMode="relative" ptsTypes="">
                                      <p:cBhvr>
                                        <p:cTn id="42"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7085</TotalTime>
  <Words>539</Words>
  <Application>Microsoft Office PowerPoint</Application>
  <PresentationFormat>On-screen Show (16:10)</PresentationFormat>
  <Paragraphs>78</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286</cp:revision>
  <dcterms:created xsi:type="dcterms:W3CDTF">2011-06-12T17:04:43Z</dcterms:created>
  <dcterms:modified xsi:type="dcterms:W3CDTF">2015-06-07T13:07:28Z</dcterms:modified>
</cp:coreProperties>
</file>